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BBB1FE8-6975-41A6-84E3-F74E8D366685}" type="datetimeFigureOut">
              <a:rPr lang="en-US" smtClean="0"/>
              <a:t>10/14/2016</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016F67D-29CA-415E-BB96-46D2900471D3}"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3897476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BB1FE8-6975-41A6-84E3-F74E8D366685}"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272750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BB1FE8-6975-41A6-84E3-F74E8D366685}"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50561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BB1FE8-6975-41A6-84E3-F74E8D366685}"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112167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BBB1FE8-6975-41A6-84E3-F74E8D366685}" type="datetimeFigureOut">
              <a:rPr lang="en-US" smtClean="0"/>
              <a:t>10/14/2016</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016F67D-29CA-415E-BB96-46D2900471D3}"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553929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BB1FE8-6975-41A6-84E3-F74E8D366685}"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1248621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BB1FE8-6975-41A6-84E3-F74E8D366685}"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385309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BB1FE8-6975-41A6-84E3-F74E8D366685}"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261102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B1FE8-6975-41A6-84E3-F74E8D366685}"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16F67D-29CA-415E-BB96-46D2900471D3}" type="slidenum">
              <a:rPr lang="en-US" smtClean="0"/>
              <a:t>‹#›</a:t>
            </a:fld>
            <a:endParaRPr lang="en-US"/>
          </a:p>
        </p:txBody>
      </p:sp>
    </p:spTree>
    <p:extLst>
      <p:ext uri="{BB962C8B-B14F-4D97-AF65-F5344CB8AC3E}">
        <p14:creationId xmlns:p14="http://schemas.microsoft.com/office/powerpoint/2010/main" val="342809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BBB1FE8-6975-41A6-84E3-F74E8D366685}" type="datetimeFigureOut">
              <a:rPr lang="en-US" smtClean="0"/>
              <a:t>10/14/2016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016F67D-29CA-415E-BB96-46D2900471D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BBB1FE8-6975-41A6-84E3-F74E8D366685}" type="datetimeFigureOut">
              <a:rPr lang="en-US" smtClean="0"/>
              <a:t>10/14/2016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016F67D-29CA-415E-BB96-46D2900471D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76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BBB1FE8-6975-41A6-84E3-F74E8D366685}" type="datetimeFigureOut">
              <a:rPr lang="en-US" smtClean="0"/>
              <a:t>10/14/2016</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016F67D-29CA-415E-BB96-46D2900471D3}"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39752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توضیح </a:t>
            </a:r>
            <a:r>
              <a:rPr lang="fa-IR" smtClean="0"/>
              <a:t>نمودار جنگلی- </a:t>
            </a:r>
            <a:r>
              <a:rPr lang="fa-IR" dirty="0" smtClean="0"/>
              <a:t>قسمت اول</a:t>
            </a:r>
            <a:endParaRPr lang="en-US" dirty="0"/>
          </a:p>
        </p:txBody>
      </p:sp>
      <p:sp>
        <p:nvSpPr>
          <p:cNvPr id="3" name="Subtitle 2"/>
          <p:cNvSpPr>
            <a:spLocks noGrp="1"/>
          </p:cNvSpPr>
          <p:nvPr>
            <p:ph type="subTitle" idx="1"/>
          </p:nvPr>
        </p:nvSpPr>
        <p:spPr/>
        <p:txBody>
          <a:bodyPr/>
          <a:lstStyle/>
          <a:p>
            <a:r>
              <a:rPr lang="en-US" dirty="0" smtClean="0"/>
              <a:t>K </a:t>
            </a:r>
            <a:r>
              <a:rPr lang="en-US" dirty="0" err="1" smtClean="0"/>
              <a:t>Gurusamy</a:t>
            </a:r>
            <a:endParaRPr lang="en-US" dirty="0"/>
          </a:p>
        </p:txBody>
      </p:sp>
    </p:spTree>
    <p:extLst>
      <p:ext uri="{BB962C8B-B14F-4D97-AF65-F5344CB8AC3E}">
        <p14:creationId xmlns:p14="http://schemas.microsoft.com/office/powerpoint/2010/main" val="561762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اندازه‌های اثر</a:t>
            </a:r>
            <a:endParaRPr lang="en-US" dirty="0"/>
          </a:p>
        </p:txBody>
      </p:sp>
      <p:sp>
        <p:nvSpPr>
          <p:cNvPr id="3" name="Content Placeholder 2"/>
          <p:cNvSpPr>
            <a:spLocks noGrp="1"/>
          </p:cNvSpPr>
          <p:nvPr>
            <p:ph idx="1"/>
          </p:nvPr>
        </p:nvSpPr>
        <p:spPr/>
        <p:txBody>
          <a:bodyPr>
            <a:normAutofit fontScale="85000" lnSpcReduction="20000"/>
          </a:bodyPr>
          <a:lstStyle/>
          <a:p>
            <a:pPr marL="0" indent="0" algn="r">
              <a:buNone/>
            </a:pPr>
            <a:r>
              <a:rPr lang="fa-IR" dirty="0" smtClean="0"/>
              <a:t>خروجی‌های دوتایی</a:t>
            </a:r>
          </a:p>
          <a:p>
            <a:pPr marL="0" indent="0" algn="r">
              <a:buNone/>
            </a:pPr>
            <a:r>
              <a:rPr lang="fa-IR" dirty="0"/>
              <a:t> </a:t>
            </a:r>
            <a:r>
              <a:rPr lang="fa-IR" dirty="0" smtClean="0"/>
              <a:t>    ضریب‌های احتمال</a:t>
            </a:r>
          </a:p>
          <a:p>
            <a:pPr marL="0" indent="0" algn="r">
              <a:buNone/>
            </a:pPr>
            <a:r>
              <a:rPr lang="fa-IR" dirty="0"/>
              <a:t> </a:t>
            </a:r>
            <a:r>
              <a:rPr lang="fa-IR" dirty="0" smtClean="0"/>
              <a:t>    ضریب‌های خطر</a:t>
            </a:r>
          </a:p>
          <a:p>
            <a:pPr marL="0" indent="0" algn="r">
              <a:buNone/>
            </a:pPr>
            <a:r>
              <a:rPr lang="fa-IR" dirty="0" smtClean="0"/>
              <a:t>خروجی‌های پیوسته</a:t>
            </a:r>
          </a:p>
          <a:p>
            <a:pPr marL="0" indent="0" algn="r">
              <a:buNone/>
            </a:pPr>
            <a:r>
              <a:rPr lang="fa-IR" dirty="0"/>
              <a:t> </a:t>
            </a:r>
            <a:r>
              <a:rPr lang="fa-IR" dirty="0" smtClean="0"/>
              <a:t>    انحراف از میانگین</a:t>
            </a:r>
          </a:p>
          <a:p>
            <a:pPr marL="0" indent="0" algn="r">
              <a:buNone/>
            </a:pPr>
            <a:r>
              <a:rPr lang="fa-IR" dirty="0"/>
              <a:t> </a:t>
            </a:r>
            <a:r>
              <a:rPr lang="fa-IR" dirty="0" smtClean="0"/>
              <a:t>    استانداردسازی انحراف از میانگین</a:t>
            </a:r>
          </a:p>
          <a:p>
            <a:pPr marL="0" indent="0" algn="r">
              <a:buNone/>
            </a:pPr>
            <a:r>
              <a:rPr lang="fa-IR" dirty="0" smtClean="0"/>
              <a:t>محاسبه خروجی داده</a:t>
            </a:r>
          </a:p>
          <a:p>
            <a:pPr marL="0" indent="0" algn="r">
              <a:buNone/>
            </a:pPr>
            <a:r>
              <a:rPr lang="fa-IR" dirty="0"/>
              <a:t> </a:t>
            </a:r>
            <a:r>
              <a:rPr lang="fa-IR" dirty="0" smtClean="0"/>
              <a:t>    سنجش احتمال</a:t>
            </a:r>
          </a:p>
          <a:p>
            <a:pPr marL="0" indent="0" algn="r">
              <a:buNone/>
            </a:pPr>
            <a:r>
              <a:rPr lang="fa-IR" dirty="0" smtClean="0"/>
              <a:t>خروجی‌های زمان-رویداد</a:t>
            </a:r>
          </a:p>
          <a:p>
            <a:pPr marL="0" indent="0" algn="r">
              <a:buNone/>
            </a:pPr>
            <a:r>
              <a:rPr lang="fa-IR" dirty="0"/>
              <a:t> </a:t>
            </a:r>
            <a:r>
              <a:rPr lang="fa-IR" dirty="0" smtClean="0"/>
              <a:t>   ضریب هازارد</a:t>
            </a:r>
          </a:p>
        </p:txBody>
      </p:sp>
    </p:spTree>
    <p:extLst>
      <p:ext uri="{BB962C8B-B14F-4D97-AF65-F5344CB8AC3E}">
        <p14:creationId xmlns:p14="http://schemas.microsoft.com/office/powerpoint/2010/main" val="998721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endParaRPr lang="en-US" dirty="0"/>
          </a:p>
        </p:txBody>
      </p:sp>
      <p:sp>
        <p:nvSpPr>
          <p:cNvPr id="3" name="Content Placeholder 2"/>
          <p:cNvSpPr>
            <a:spLocks noGrp="1"/>
          </p:cNvSpPr>
          <p:nvPr>
            <p:ph sz="half" idx="1"/>
          </p:nvPr>
        </p:nvSpPr>
        <p:spPr>
          <a:xfrm>
            <a:off x="1371600" y="1228299"/>
            <a:ext cx="4447786" cy="4639101"/>
          </a:xfrm>
        </p:spPr>
        <p:txBody>
          <a:bodyPr>
            <a:normAutofit fontScale="70000" lnSpcReduction="20000"/>
          </a:bodyPr>
          <a:lstStyle/>
          <a:p>
            <a:pPr marL="0" indent="0" algn="r">
              <a:buNone/>
            </a:pPr>
            <a:r>
              <a:rPr lang="fa-IR" dirty="0" smtClean="0"/>
              <a:t>اندازه‌های مرتبط</a:t>
            </a:r>
          </a:p>
          <a:p>
            <a:pPr marL="0" indent="0" algn="r">
              <a:buNone/>
            </a:pPr>
            <a:r>
              <a:rPr lang="fa-IR" dirty="0" smtClean="0"/>
              <a:t>همه‌ی ضرایب</a:t>
            </a:r>
          </a:p>
          <a:p>
            <a:pPr marL="0" indent="0" algn="r">
              <a:buNone/>
            </a:pPr>
            <a:r>
              <a:rPr lang="fa-IR" dirty="0"/>
              <a:t> </a:t>
            </a:r>
            <a:r>
              <a:rPr lang="fa-IR" dirty="0" smtClean="0"/>
              <a:t>    1 نشان‌دهنده بی اثری است</a:t>
            </a:r>
          </a:p>
          <a:p>
            <a:pPr marL="0" indent="0" algn="r">
              <a:buNone/>
            </a:pPr>
            <a:r>
              <a:rPr lang="fa-IR" dirty="0"/>
              <a:t> </a:t>
            </a:r>
            <a:r>
              <a:rPr lang="fa-IR" dirty="0" smtClean="0"/>
              <a:t>    اگر 1 شامل 95% فاصله‌های اطمینان باشد</a:t>
            </a:r>
          </a:p>
          <a:p>
            <a:pPr marL="0" indent="0" algn="r">
              <a:buNone/>
            </a:pPr>
            <a:r>
              <a:rPr lang="fa-IR" dirty="0"/>
              <a:t> </a:t>
            </a:r>
            <a:r>
              <a:rPr lang="fa-IR" dirty="0" smtClean="0"/>
              <a:t>          هیچ اهمیت آماری در سطح اهمیت 5% نیست</a:t>
            </a:r>
          </a:p>
          <a:p>
            <a:pPr marL="0" indent="0" algn="r">
              <a:buNone/>
            </a:pPr>
            <a:r>
              <a:rPr lang="fa-IR" dirty="0"/>
              <a:t> </a:t>
            </a:r>
            <a:r>
              <a:rPr lang="fa-IR" dirty="0" smtClean="0"/>
              <a:t>     اگر 1 شامل 95% فاصله‌های اطمینان نباشد</a:t>
            </a:r>
          </a:p>
          <a:p>
            <a:pPr marL="0" indent="0" algn="r">
              <a:buNone/>
            </a:pPr>
            <a:r>
              <a:rPr lang="fa-IR" dirty="0"/>
              <a:t> </a:t>
            </a:r>
            <a:r>
              <a:rPr lang="fa-IR" dirty="0" smtClean="0"/>
              <a:t>         اهمیت آماری در سطح اهمیت 5% است</a:t>
            </a:r>
          </a:p>
          <a:p>
            <a:pPr marL="0" indent="0" algn="r">
              <a:buNone/>
            </a:pPr>
            <a:r>
              <a:rPr lang="fa-IR" dirty="0"/>
              <a:t> </a:t>
            </a:r>
            <a:r>
              <a:rPr lang="fa-IR" dirty="0" smtClean="0"/>
              <a:t>         سود یا ضرر به محتوا بستگی دارد</a:t>
            </a:r>
          </a:p>
          <a:p>
            <a:pPr marL="0" indent="0" algn="r">
              <a:buNone/>
            </a:pPr>
            <a:r>
              <a:rPr lang="fa-IR" dirty="0" smtClean="0"/>
              <a:t>همه‌ی ضرایبی که به صورت معمول به عنوان اندازه‌های اثر استفاده میشوند ضرایب مرتبط هستند. در این مورد، 1 نشان‌دهنده بی اثری است. اگر 1 در 95% فاصله‌های اطمینان وجود داشته باشد يا، نشان‌دهنده این است که هیچ اهمیت آماری در سطح اهمیت 5% نیست. اگر 1 در 95% فاصله‌های اطمینان وجود نداشته باشد، نتایج از نظر اهمیت آماری در سطح اهمیت 5% هستند. این برای تخمین اثر در سطح مطالعات تکی یا تخمین‌های کلی قابل اجرا است. سودمند یا مضر بودن مداخلات به محتوا بستگی دارد. شرایط متفاوتی که هنگام محاسبه ضرایب با آن رو‌به رو می‌شوید در اسلایدهای بعدی نشان داده شده‌اند. </a:t>
            </a: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5677"/>
            <a:ext cx="4448175" cy="3342046"/>
          </a:xfrm>
          <a:prstGeom prst="rect">
            <a:avLst/>
          </a:prstGeom>
        </p:spPr>
      </p:pic>
    </p:spTree>
    <p:extLst>
      <p:ext uri="{BB962C8B-B14F-4D97-AF65-F5344CB8AC3E}">
        <p14:creationId xmlns:p14="http://schemas.microsoft.com/office/powerpoint/2010/main" val="3204518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br>
              <a:rPr lang="fa-IR" dirty="0" smtClean="0"/>
            </a:br>
            <a:r>
              <a:rPr lang="fa-IR" dirty="0" smtClean="0"/>
              <a:t>پیشامدهای بد ( مرگ و میر)</a:t>
            </a:r>
            <a:endParaRPr lang="en-US" dirty="0"/>
          </a:p>
        </p:txBody>
      </p:sp>
      <p:sp>
        <p:nvSpPr>
          <p:cNvPr id="3" name="Content Placeholder 2"/>
          <p:cNvSpPr>
            <a:spLocks noGrp="1"/>
          </p:cNvSpPr>
          <p:nvPr>
            <p:ph sz="half" idx="1"/>
          </p:nvPr>
        </p:nvSpPr>
        <p:spPr/>
        <p:txBody>
          <a:bodyPr>
            <a:normAutofit fontScale="62500" lnSpcReduction="20000"/>
          </a:bodyPr>
          <a:lstStyle/>
          <a:p>
            <a:pPr marL="0" indent="0" algn="r">
              <a:buNone/>
            </a:pPr>
            <a:r>
              <a:rPr lang="fa-IR" dirty="0" smtClean="0"/>
              <a:t>مطالعات تکی</a:t>
            </a:r>
          </a:p>
          <a:p>
            <a:pPr marL="0" indent="0" algn="r">
              <a:buNone/>
            </a:pPr>
            <a:r>
              <a:rPr lang="fa-IR" dirty="0"/>
              <a:t> </a:t>
            </a:r>
            <a:r>
              <a:rPr lang="fa-IR" dirty="0" smtClean="0"/>
              <a:t>     فاصله اطمینان  95% همه مطالعات در 1 همپوشانی دارند</a:t>
            </a:r>
          </a:p>
          <a:p>
            <a:pPr marL="0" indent="0" algn="r">
              <a:buNone/>
            </a:pPr>
            <a:r>
              <a:rPr lang="fa-IR" dirty="0"/>
              <a:t> </a:t>
            </a:r>
            <a:r>
              <a:rPr lang="fa-IR" dirty="0" smtClean="0"/>
              <a:t>     هیچ اهمیت آماری وجود ندارد</a:t>
            </a:r>
          </a:p>
          <a:p>
            <a:pPr marL="0" indent="0" algn="r">
              <a:buNone/>
            </a:pPr>
            <a:r>
              <a:rPr lang="fa-IR" dirty="0" smtClean="0"/>
              <a:t>تخمین اثر کلی</a:t>
            </a:r>
          </a:p>
          <a:p>
            <a:pPr marL="0" indent="0" algn="r">
              <a:buNone/>
            </a:pPr>
            <a:r>
              <a:rPr lang="fa-IR" dirty="0" smtClean="0"/>
              <a:t>      95% فاصله اطمینان تخمین اثر نیز در 1 همپوشانی دارد</a:t>
            </a:r>
          </a:p>
          <a:p>
            <a:pPr marL="0" indent="0" algn="r">
              <a:buNone/>
            </a:pPr>
            <a:r>
              <a:rPr lang="fa-IR" dirty="0"/>
              <a:t> </a:t>
            </a:r>
            <a:r>
              <a:rPr lang="fa-IR" dirty="0" smtClean="0"/>
              <a:t>     هیچ اهمیت آماری وجود ندارد</a:t>
            </a:r>
          </a:p>
          <a:p>
            <a:pPr marL="0" indent="0" algn="r">
              <a:buNone/>
            </a:pPr>
            <a:r>
              <a:rPr lang="fa-IR" dirty="0" smtClean="0"/>
              <a:t>این اسلاید مثالی از پیشامد بد مانند مرگ و میر را نمایش می‌دهد. 95% فاصله‌های اطمینان همه‌ی مطالعات در </a:t>
            </a:r>
            <a:r>
              <a:rPr lang="fa-IR" dirty="0"/>
              <a:t>1</a:t>
            </a:r>
            <a:r>
              <a:rPr lang="fa-IR" dirty="0" smtClean="0"/>
              <a:t> همپوشانی دارند. همچنین 95% فاصله‌های اطمینان تخمین اثر کلی در 1 همپوشانی دارند. بنابراین هیچ اهمیت آماری در سطح مطالعه یا سطح </a:t>
            </a:r>
            <a:r>
              <a:rPr lang="fa-IR" dirty="0" smtClean="0"/>
              <a:t>فراتحلیل </a:t>
            </a:r>
            <a:r>
              <a:rPr lang="fa-IR" dirty="0" smtClean="0"/>
              <a:t>وجود ندارد. توجه داشته باشید برای یک پیشامد بد برچسب «مورد دخالت» در سمت چپ خط بی اثری و برچسب «مورد کنترل» در سمت راست خط بی اثری است. </a:t>
            </a:r>
          </a:p>
          <a:p>
            <a:pPr marL="0" indent="0" algn="r">
              <a:buNone/>
            </a:pPr>
            <a:r>
              <a:rPr lang="fa-IR" dirty="0"/>
              <a:t> </a:t>
            </a:r>
            <a:r>
              <a:rPr lang="fa-IR" dirty="0" smtClean="0"/>
              <a:t>    </a:t>
            </a:r>
            <a:endParaRPr lang="en-US" dirty="0"/>
          </a:p>
        </p:txBody>
      </p:sp>
      <p:pic>
        <p:nvPicPr>
          <p:cNvPr id="5" name="Content Placeholder 4"/>
          <p:cNvPicPr>
            <a:picLocks noGrp="1" noChangeAspect="1"/>
          </p:cNvPicPr>
          <p:nvPr>
            <p:ph sz="half" idx="2"/>
          </p:nvPr>
        </p:nvPicPr>
        <p:blipFill>
          <a:blip r:embed="rId2"/>
          <a:stretch>
            <a:fillRect/>
          </a:stretch>
        </p:blipFill>
        <p:spPr>
          <a:xfrm>
            <a:off x="6026886" y="2285999"/>
            <a:ext cx="4945914" cy="3712732"/>
          </a:xfrm>
          <a:prstGeom prst="rect">
            <a:avLst/>
          </a:prstGeom>
        </p:spPr>
      </p:pic>
    </p:spTree>
    <p:extLst>
      <p:ext uri="{BB962C8B-B14F-4D97-AF65-F5344CB8AC3E}">
        <p14:creationId xmlns:p14="http://schemas.microsoft.com/office/powerpoint/2010/main" val="217636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ضرایب</a:t>
            </a:r>
            <a:br>
              <a:rPr lang="fa-IR" dirty="0"/>
            </a:br>
            <a:r>
              <a:rPr lang="fa-IR" dirty="0"/>
              <a:t>پیشامدهای بد ( مرگ و میر)</a:t>
            </a:r>
            <a:endParaRPr lang="en-US" dirty="0"/>
          </a:p>
        </p:txBody>
      </p:sp>
      <p:sp>
        <p:nvSpPr>
          <p:cNvPr id="3" name="Content Placeholder 2"/>
          <p:cNvSpPr>
            <a:spLocks noGrp="1"/>
          </p:cNvSpPr>
          <p:nvPr>
            <p:ph sz="half" idx="1"/>
          </p:nvPr>
        </p:nvSpPr>
        <p:spPr/>
        <p:txBody>
          <a:bodyPr>
            <a:normAutofit fontScale="70000" lnSpcReduction="20000"/>
          </a:bodyPr>
          <a:lstStyle/>
          <a:p>
            <a:pPr marL="0" indent="0" algn="r">
              <a:buNone/>
            </a:pPr>
            <a:r>
              <a:rPr lang="fa-IR" dirty="0"/>
              <a:t>مطالعات تکی</a:t>
            </a:r>
          </a:p>
          <a:p>
            <a:pPr marL="0" indent="0" algn="r">
              <a:buNone/>
            </a:pPr>
            <a:r>
              <a:rPr lang="fa-IR" dirty="0"/>
              <a:t>      فاصله اطمینان  95% </a:t>
            </a:r>
            <a:r>
              <a:rPr lang="fa-IR" dirty="0" smtClean="0"/>
              <a:t>در همه </a:t>
            </a:r>
            <a:r>
              <a:rPr lang="fa-IR" dirty="0"/>
              <a:t>مطالعات در 1 همپوشانی دارند</a:t>
            </a:r>
          </a:p>
          <a:p>
            <a:pPr marL="0" indent="0" algn="r">
              <a:buNone/>
            </a:pPr>
            <a:r>
              <a:rPr lang="fa-IR" dirty="0"/>
              <a:t>      هیچ اهمیت آماری وجود ندارد</a:t>
            </a:r>
          </a:p>
          <a:p>
            <a:pPr marL="0" indent="0" algn="r">
              <a:buNone/>
            </a:pPr>
            <a:r>
              <a:rPr lang="fa-IR" dirty="0"/>
              <a:t>تخمین اثر کلی</a:t>
            </a:r>
          </a:p>
          <a:p>
            <a:pPr marL="0" indent="0" algn="r">
              <a:buNone/>
            </a:pPr>
            <a:r>
              <a:rPr lang="fa-IR" dirty="0" smtClean="0"/>
              <a:t>      فاصله </a:t>
            </a:r>
            <a:r>
              <a:rPr lang="fa-IR" dirty="0"/>
              <a:t>اطمینان </a:t>
            </a:r>
            <a:r>
              <a:rPr lang="fa-IR" dirty="0" smtClean="0"/>
              <a:t>95% تخمین اثر </a:t>
            </a:r>
            <a:r>
              <a:rPr lang="fa-IR" dirty="0"/>
              <a:t>در 1 همپوشانی </a:t>
            </a:r>
            <a:r>
              <a:rPr lang="fa-IR" dirty="0" smtClean="0"/>
              <a:t>ندارد</a:t>
            </a:r>
            <a:endParaRPr lang="fa-IR" dirty="0"/>
          </a:p>
          <a:p>
            <a:pPr marL="0" indent="0" algn="r">
              <a:buNone/>
            </a:pPr>
            <a:r>
              <a:rPr lang="fa-IR" dirty="0"/>
              <a:t>      </a:t>
            </a:r>
            <a:r>
              <a:rPr lang="fa-IR" dirty="0" smtClean="0"/>
              <a:t>اهمیت </a:t>
            </a:r>
            <a:r>
              <a:rPr lang="fa-IR" dirty="0"/>
              <a:t>آماری وجود </a:t>
            </a:r>
            <a:r>
              <a:rPr lang="fa-IR" dirty="0" smtClean="0"/>
              <a:t>دارد</a:t>
            </a:r>
          </a:p>
          <a:p>
            <a:pPr marL="0" indent="0" algn="r">
              <a:buNone/>
            </a:pPr>
            <a:r>
              <a:rPr lang="fa-IR" dirty="0" smtClean="0"/>
              <a:t> فاصله‌های اطمینان 95% همه‌ی مطالعات در 1 همپوشانی دارند. 95% فاصله‌های اطمینان تخمین اثر کلی در 1 همپوشانی ندارند. بنابراین هیچ اهمیت آماری در سطح مطالعه وجود ندارد اما اهمیت آماری در سطح </a:t>
            </a:r>
            <a:r>
              <a:rPr lang="fa-IR" dirty="0" smtClean="0"/>
              <a:t>فراتحلیل </a:t>
            </a:r>
            <a:r>
              <a:rPr lang="fa-IR" dirty="0" smtClean="0"/>
              <a:t>وجود دارد. مداخله به عنوان تخمین اثر کلی بهتر است و فاصله‌های اطمینان 95% در سمت چپ خط بی اثری قرار دارند.</a:t>
            </a:r>
            <a:endParaRPr lang="fa-IR" dirty="0"/>
          </a:p>
          <a:p>
            <a:pPr marL="0" indent="0" algn="r">
              <a:buNone/>
            </a:pP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5677"/>
            <a:ext cx="4448175" cy="3342046"/>
          </a:xfrm>
          <a:prstGeom prst="rect">
            <a:avLst/>
          </a:prstGeom>
        </p:spPr>
      </p:pic>
    </p:spTree>
    <p:extLst>
      <p:ext uri="{BB962C8B-B14F-4D97-AF65-F5344CB8AC3E}">
        <p14:creationId xmlns:p14="http://schemas.microsoft.com/office/powerpoint/2010/main" val="3962514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br>
              <a:rPr lang="fa-IR" dirty="0" smtClean="0"/>
            </a:br>
            <a:r>
              <a:rPr lang="fa-IR" dirty="0" smtClean="0"/>
              <a:t>پیشامدهای بد (مرگ و میر)</a:t>
            </a:r>
            <a:endParaRPr lang="en-US" dirty="0"/>
          </a:p>
        </p:txBody>
      </p:sp>
      <p:sp>
        <p:nvSpPr>
          <p:cNvPr id="3" name="Content Placeholder 2"/>
          <p:cNvSpPr>
            <a:spLocks noGrp="1"/>
          </p:cNvSpPr>
          <p:nvPr>
            <p:ph sz="half" idx="1"/>
          </p:nvPr>
        </p:nvSpPr>
        <p:spPr>
          <a:xfrm>
            <a:off x="1371600" y="2285999"/>
            <a:ext cx="4447786" cy="4223983"/>
          </a:xfrm>
        </p:spPr>
        <p:txBody>
          <a:bodyPr>
            <a:normAutofit fontScale="70000" lnSpcReduction="20000"/>
          </a:bodyPr>
          <a:lstStyle/>
          <a:p>
            <a:pPr marL="0" indent="0" algn="r">
              <a:lnSpc>
                <a:spcPct val="120000"/>
              </a:lnSpc>
              <a:buNone/>
            </a:pPr>
            <a:r>
              <a:rPr lang="fa-IR" dirty="0" smtClean="0"/>
              <a:t>مطالعات تکی</a:t>
            </a:r>
          </a:p>
          <a:p>
            <a:pPr marL="0" indent="0" algn="r">
              <a:lnSpc>
                <a:spcPct val="120000"/>
              </a:lnSpc>
              <a:buNone/>
            </a:pPr>
            <a:r>
              <a:rPr lang="fa-IR" dirty="0" smtClean="0"/>
              <a:t> فاصله اطمینان 95% در همه‌ی مطالعات به جز یکی در 1 همپوشانی دارند</a:t>
            </a:r>
          </a:p>
          <a:p>
            <a:pPr marL="0" indent="0" algn="r">
              <a:lnSpc>
                <a:spcPct val="120000"/>
              </a:lnSpc>
              <a:buNone/>
            </a:pPr>
            <a:r>
              <a:rPr lang="fa-IR" dirty="0" smtClean="0"/>
              <a:t>هیچ کدام جز این مطالعه اهمیت آماری ندارد</a:t>
            </a:r>
          </a:p>
          <a:p>
            <a:pPr marL="0" indent="0" algn="r">
              <a:lnSpc>
                <a:spcPct val="120000"/>
              </a:lnSpc>
              <a:buNone/>
            </a:pPr>
            <a:r>
              <a:rPr lang="fa-IR" dirty="0" smtClean="0"/>
              <a:t>تخمین اثر کلی</a:t>
            </a:r>
          </a:p>
          <a:p>
            <a:pPr marL="0" indent="0" algn="r">
              <a:lnSpc>
                <a:spcPct val="120000"/>
              </a:lnSpc>
              <a:buNone/>
            </a:pPr>
            <a:r>
              <a:rPr lang="fa-IR" dirty="0" smtClean="0"/>
              <a:t>فاصله‌های اطمینان 95% در </a:t>
            </a:r>
            <a:r>
              <a:rPr lang="fa-IR" dirty="0"/>
              <a:t>1</a:t>
            </a:r>
            <a:r>
              <a:rPr lang="fa-IR" dirty="0" smtClean="0"/>
              <a:t> همپوشانی دارند</a:t>
            </a:r>
          </a:p>
          <a:p>
            <a:pPr marL="0" indent="0" algn="r">
              <a:lnSpc>
                <a:spcPct val="120000"/>
              </a:lnSpc>
              <a:buNone/>
            </a:pPr>
            <a:r>
              <a:rPr lang="fa-IR" dirty="0" smtClean="0"/>
              <a:t>هیچ اهمیت آماری وجود ندارد</a:t>
            </a:r>
          </a:p>
          <a:p>
            <a:pPr marL="0" indent="0" algn="r">
              <a:lnSpc>
                <a:spcPct val="120000"/>
              </a:lnSpc>
              <a:buNone/>
            </a:pPr>
            <a:r>
              <a:rPr lang="fa-IR" dirty="0" smtClean="0"/>
              <a:t>فاصله اطمینان 95% همه‌ی مطالعات به جز یکی در 1 همپوشانی دارند. فاصله‌های اطمینان 95%  تخمین اثر کلی در 1 همپوشانی دارند. بنابراین هیچ اهمیت آماری در سطح مطالعه وجود ندارد به جز همان یک مطالعه. در این مطالعه که با دایره‌ی قرمز در اسلاید مشخص شده، مداخله بهتر از کنترل است. هیچ اهمیت آماری در سطح </a:t>
            </a:r>
            <a:r>
              <a:rPr lang="fa-IR" dirty="0" smtClean="0"/>
              <a:t>فراتحلیل </a:t>
            </a:r>
            <a:r>
              <a:rPr lang="fa-IR" dirty="0" smtClean="0"/>
              <a:t>وجود ندارد.</a:t>
            </a: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7152"/>
            <a:ext cx="4448175" cy="3339096"/>
          </a:xfrm>
          <a:prstGeom prst="rect">
            <a:avLst/>
          </a:prstGeom>
        </p:spPr>
      </p:pic>
    </p:spTree>
    <p:extLst>
      <p:ext uri="{BB962C8B-B14F-4D97-AF65-F5344CB8AC3E}">
        <p14:creationId xmlns:p14="http://schemas.microsoft.com/office/powerpoint/2010/main" val="2348300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br>
              <a:rPr lang="fa-IR" dirty="0" smtClean="0"/>
            </a:br>
            <a:r>
              <a:rPr lang="fa-IR" dirty="0" smtClean="0"/>
              <a:t>پیشامدهای بد (مرگ و میر)</a:t>
            </a:r>
            <a:endParaRPr lang="en-US" dirty="0"/>
          </a:p>
        </p:txBody>
      </p:sp>
      <p:sp>
        <p:nvSpPr>
          <p:cNvPr id="3" name="Content Placeholder 2"/>
          <p:cNvSpPr>
            <a:spLocks noGrp="1"/>
          </p:cNvSpPr>
          <p:nvPr>
            <p:ph sz="half" idx="1"/>
          </p:nvPr>
        </p:nvSpPr>
        <p:spPr/>
        <p:txBody>
          <a:bodyPr>
            <a:normAutofit fontScale="70000" lnSpcReduction="20000"/>
          </a:bodyPr>
          <a:lstStyle/>
          <a:p>
            <a:pPr marL="0" indent="0" algn="r">
              <a:buNone/>
            </a:pPr>
            <a:r>
              <a:rPr lang="fa-IR" dirty="0" smtClean="0"/>
              <a:t>مطالعات تکی</a:t>
            </a:r>
          </a:p>
          <a:p>
            <a:pPr marL="0" indent="0" algn="r">
              <a:buNone/>
            </a:pPr>
            <a:r>
              <a:rPr lang="fa-IR" dirty="0" smtClean="0"/>
              <a:t>95% فاصله‌های اطمینان همه مطالعات به جز یکی در 1 همپوشانی دارند.</a:t>
            </a:r>
          </a:p>
          <a:p>
            <a:pPr marL="0" indent="0" algn="r">
              <a:buNone/>
            </a:pPr>
            <a:r>
              <a:rPr lang="fa-IR" dirty="0" smtClean="0"/>
              <a:t>هیج اهمیت آماری به جز مربوط به این مطالعه وجود ندارد</a:t>
            </a:r>
          </a:p>
          <a:p>
            <a:pPr marL="0" indent="0" algn="r">
              <a:buNone/>
            </a:pPr>
            <a:r>
              <a:rPr lang="fa-IR" dirty="0" smtClean="0"/>
              <a:t>تخمین اثر کلی</a:t>
            </a:r>
          </a:p>
          <a:p>
            <a:pPr marL="0" indent="0" algn="r">
              <a:buNone/>
            </a:pPr>
            <a:r>
              <a:rPr lang="fa-IR" dirty="0" smtClean="0"/>
              <a:t>95% فاصله‌های اطمینان در 1 همپوشانی ندارد</a:t>
            </a:r>
          </a:p>
          <a:p>
            <a:pPr marL="0" indent="0" algn="r">
              <a:buNone/>
            </a:pPr>
            <a:r>
              <a:rPr lang="fa-IR" dirty="0" smtClean="0"/>
              <a:t>اهمیت آماری وجود دارد </a:t>
            </a:r>
          </a:p>
          <a:p>
            <a:pPr marL="0" indent="0" algn="r">
              <a:buNone/>
            </a:pPr>
            <a:r>
              <a:rPr lang="fa-IR" dirty="0"/>
              <a:t> </a:t>
            </a:r>
            <a:r>
              <a:rPr lang="fa-IR" dirty="0" smtClean="0"/>
              <a:t>  95% فاصله اطمینان همه‌ی مطالعات به جز یکی در 1 همپوشانی دارند. 95% فاصله اطمینان تخمین اثر کلی در 1 همپوشانی ندارد. بنابراین هیچ اهمیت آماری در سطح مطالعه، به جز همان یک مطالعه وجود ندارد. در سطح </a:t>
            </a:r>
            <a:r>
              <a:rPr lang="fa-IR" dirty="0" smtClean="0"/>
              <a:t>فراتحلیل </a:t>
            </a:r>
            <a:r>
              <a:rPr lang="fa-IR" dirty="0" smtClean="0"/>
              <a:t>اهمیت آماری وجود دارد. مداخله بهتر از تخمین اثر کلی است و 95% فاصله‌های اطمینان آن در سمت چپ خط بی اثری قرار دارند.</a:t>
            </a: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7152"/>
            <a:ext cx="4448175" cy="3339096"/>
          </a:xfrm>
          <a:prstGeom prst="rect">
            <a:avLst/>
          </a:prstGeom>
        </p:spPr>
      </p:pic>
    </p:spTree>
    <p:extLst>
      <p:ext uri="{BB962C8B-B14F-4D97-AF65-F5344CB8AC3E}">
        <p14:creationId xmlns:p14="http://schemas.microsoft.com/office/powerpoint/2010/main" val="129994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br>
              <a:rPr lang="fa-IR" dirty="0" smtClean="0"/>
            </a:br>
            <a:r>
              <a:rPr lang="fa-IR" dirty="0" smtClean="0"/>
              <a:t>پشامد بد (مرگ و میر)</a:t>
            </a:r>
            <a:endParaRPr lang="en-US" dirty="0"/>
          </a:p>
        </p:txBody>
      </p:sp>
      <p:sp>
        <p:nvSpPr>
          <p:cNvPr id="3" name="Content Placeholder 2"/>
          <p:cNvSpPr>
            <a:spLocks noGrp="1"/>
          </p:cNvSpPr>
          <p:nvPr>
            <p:ph sz="half" idx="1"/>
          </p:nvPr>
        </p:nvSpPr>
        <p:spPr/>
        <p:txBody>
          <a:bodyPr/>
          <a:lstStyle/>
          <a:p>
            <a:pPr marL="0" indent="0" algn="r">
              <a:buNone/>
            </a:pPr>
            <a:r>
              <a:rPr lang="fa-IR" dirty="0" smtClean="0"/>
              <a:t>مطالعات تکی</a:t>
            </a:r>
          </a:p>
          <a:p>
            <a:pPr marL="0" indent="0" algn="r">
              <a:buNone/>
            </a:pPr>
            <a:r>
              <a:rPr lang="fa-IR" dirty="0"/>
              <a:t> </a:t>
            </a:r>
            <a:r>
              <a:rPr lang="fa-IR" dirty="0" smtClean="0"/>
              <a:t> در همه مطالعات جز یکی 95% فاصله اطمینان در 1 همپوشانی دارند</a:t>
            </a:r>
          </a:p>
          <a:p>
            <a:pPr marL="0" indent="0" algn="r">
              <a:buNone/>
            </a:pPr>
            <a:r>
              <a:rPr lang="fa-IR" dirty="0"/>
              <a:t> </a:t>
            </a:r>
            <a:r>
              <a:rPr lang="fa-IR" dirty="0" smtClean="0"/>
              <a:t> هیچ اهمیت آماری به جز مربوط به آن یک مطالعه وجود ندارد</a:t>
            </a:r>
          </a:p>
          <a:p>
            <a:pPr marL="0" indent="0" algn="r">
              <a:buNone/>
            </a:pPr>
            <a:r>
              <a:rPr lang="fa-IR" dirty="0" smtClean="0"/>
              <a:t>تخمین اثر کلی</a:t>
            </a:r>
          </a:p>
          <a:p>
            <a:pPr marL="0" indent="0" algn="r">
              <a:buNone/>
            </a:pPr>
            <a:r>
              <a:rPr lang="fa-IR" dirty="0"/>
              <a:t> </a:t>
            </a:r>
            <a:r>
              <a:rPr lang="fa-IR" dirty="0" smtClean="0"/>
              <a:t> 95% فاصله اطمینان در 1 همپوشانی ندارد</a:t>
            </a:r>
          </a:p>
          <a:p>
            <a:pPr marL="0" indent="0" algn="r">
              <a:buNone/>
            </a:pPr>
            <a:r>
              <a:rPr lang="fa-IR" dirty="0"/>
              <a:t> </a:t>
            </a:r>
            <a:r>
              <a:rPr lang="fa-IR" dirty="0" smtClean="0"/>
              <a:t> اهمیت آماری وجود دارد</a:t>
            </a: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7152"/>
            <a:ext cx="4448175" cy="3339096"/>
          </a:xfrm>
          <a:prstGeom prst="rect">
            <a:avLst/>
          </a:prstGeom>
        </p:spPr>
      </p:pic>
    </p:spTree>
    <p:extLst>
      <p:ext uri="{BB962C8B-B14F-4D97-AF65-F5344CB8AC3E}">
        <p14:creationId xmlns:p14="http://schemas.microsoft.com/office/powerpoint/2010/main" val="3995676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ضرایب</a:t>
            </a:r>
            <a:br>
              <a:rPr lang="fa-IR" dirty="0" smtClean="0"/>
            </a:br>
            <a:r>
              <a:rPr lang="fa-IR" dirty="0" smtClean="0"/>
              <a:t>پیشامد خوب (بازگشت زودهنگام به فعالیت)</a:t>
            </a:r>
            <a:endParaRPr lang="en-US" dirty="0"/>
          </a:p>
        </p:txBody>
      </p:sp>
      <p:sp>
        <p:nvSpPr>
          <p:cNvPr id="3" name="Content Placeholder 2"/>
          <p:cNvSpPr>
            <a:spLocks noGrp="1"/>
          </p:cNvSpPr>
          <p:nvPr>
            <p:ph sz="half" idx="1"/>
          </p:nvPr>
        </p:nvSpPr>
        <p:spPr/>
        <p:txBody>
          <a:bodyPr/>
          <a:lstStyle/>
          <a:p>
            <a:pPr marL="0" indent="0" algn="r">
              <a:buNone/>
            </a:pPr>
            <a:r>
              <a:rPr lang="fa-IR" dirty="0" smtClean="0"/>
              <a:t>مطالعات تکی</a:t>
            </a:r>
          </a:p>
          <a:p>
            <a:pPr marL="0" indent="0" algn="r">
              <a:buNone/>
            </a:pPr>
            <a:r>
              <a:rPr lang="fa-IR" dirty="0"/>
              <a:t> </a:t>
            </a:r>
            <a:r>
              <a:rPr lang="fa-IR" dirty="0" smtClean="0"/>
              <a:t>  95% فاصله اطمینان همه مطالعات به جز یکی در 1 همپوشانی دارد</a:t>
            </a:r>
          </a:p>
          <a:p>
            <a:pPr marL="0" indent="0" algn="r">
              <a:buNone/>
            </a:pPr>
            <a:r>
              <a:rPr lang="fa-IR" dirty="0"/>
              <a:t> </a:t>
            </a:r>
            <a:r>
              <a:rPr lang="fa-IR" dirty="0" smtClean="0"/>
              <a:t>  هیچ اهمیت آماری جز این مطالعه وجود ندارد</a:t>
            </a:r>
          </a:p>
          <a:p>
            <a:pPr marL="0" indent="0" algn="r">
              <a:buNone/>
            </a:pPr>
            <a:r>
              <a:rPr lang="fa-IR" dirty="0" smtClean="0"/>
              <a:t>تخمین اثر کلی</a:t>
            </a:r>
          </a:p>
          <a:p>
            <a:pPr marL="0" indent="0" algn="r">
              <a:buNone/>
            </a:pPr>
            <a:r>
              <a:rPr lang="fa-IR" dirty="0"/>
              <a:t> </a:t>
            </a:r>
            <a:r>
              <a:rPr lang="fa-IR" dirty="0" smtClean="0"/>
              <a:t>  95% فاصله اطمینان در 1 همپوشانی ندارد</a:t>
            </a:r>
          </a:p>
          <a:p>
            <a:pPr marL="0" indent="0" algn="r">
              <a:buNone/>
            </a:pPr>
            <a:r>
              <a:rPr lang="fa-IR" dirty="0"/>
              <a:t> </a:t>
            </a:r>
            <a:r>
              <a:rPr lang="fa-IR" dirty="0" smtClean="0"/>
              <a:t>   اهمیت آماری وجود دارد</a:t>
            </a:r>
            <a:endParaRPr lang="en-US" dirty="0"/>
          </a:p>
        </p:txBody>
      </p:sp>
      <p:pic>
        <p:nvPicPr>
          <p:cNvPr id="6" name="Content Placeholder 5"/>
          <p:cNvPicPr>
            <a:picLocks noGrp="1" noChangeAspect="1"/>
          </p:cNvPicPr>
          <p:nvPr>
            <p:ph sz="half" idx="2"/>
          </p:nvPr>
        </p:nvPicPr>
        <p:blipFill>
          <a:blip r:embed="rId2"/>
          <a:stretch>
            <a:fillRect/>
          </a:stretch>
        </p:blipFill>
        <p:spPr>
          <a:xfrm>
            <a:off x="6524625" y="2407152"/>
            <a:ext cx="4448175" cy="3339096"/>
          </a:xfrm>
          <a:prstGeom prst="rect">
            <a:avLst/>
          </a:prstGeom>
        </p:spPr>
      </p:pic>
    </p:spTree>
    <p:extLst>
      <p:ext uri="{BB962C8B-B14F-4D97-AF65-F5344CB8AC3E}">
        <p14:creationId xmlns:p14="http://schemas.microsoft.com/office/powerpoint/2010/main" val="1676569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ضرایب</a:t>
            </a:r>
            <a:endParaRPr lang="en-US" dirty="0"/>
          </a:p>
        </p:txBody>
      </p:sp>
      <p:sp>
        <p:nvSpPr>
          <p:cNvPr id="3" name="Content Placeholder 2"/>
          <p:cNvSpPr>
            <a:spLocks noGrp="1"/>
          </p:cNvSpPr>
          <p:nvPr>
            <p:ph idx="1"/>
          </p:nvPr>
        </p:nvSpPr>
        <p:spPr/>
        <p:txBody>
          <a:bodyPr/>
          <a:lstStyle/>
          <a:p>
            <a:pPr marL="0" indent="0" algn="r">
              <a:buNone/>
            </a:pPr>
            <a:r>
              <a:rPr lang="fa-IR" dirty="0" smtClean="0"/>
              <a:t>این جدول </a:t>
            </a:r>
            <a:r>
              <a:rPr lang="fa-IR" smtClean="0"/>
              <a:t>توضیحات </a:t>
            </a:r>
            <a:r>
              <a:rPr lang="fa-IR" smtClean="0"/>
              <a:t>نمودار جنگلی </a:t>
            </a:r>
            <a:r>
              <a:rPr lang="fa-IR" dirty="0" smtClean="0"/>
              <a:t>را وقتی ضرایب به عنوان اندازه اثر استفاده می‌شوند خلاصه می‌کند.</a:t>
            </a:r>
          </a:p>
          <a:p>
            <a:pPr marL="0" indent="0" algn="r">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5593" y="2944219"/>
            <a:ext cx="5268923" cy="3593057"/>
          </a:xfrm>
          <a:prstGeom prst="rect">
            <a:avLst/>
          </a:prstGeom>
        </p:spPr>
      </p:pic>
    </p:spTree>
    <p:extLst>
      <p:ext uri="{BB962C8B-B14F-4D97-AF65-F5344CB8AC3E}">
        <p14:creationId xmlns:p14="http://schemas.microsoft.com/office/powerpoint/2010/main" val="1187982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تفاوت‌ها</a:t>
            </a:r>
            <a:endParaRPr lang="en-US" dirty="0"/>
          </a:p>
        </p:txBody>
      </p:sp>
      <p:sp>
        <p:nvSpPr>
          <p:cNvPr id="3" name="Content Placeholder 2"/>
          <p:cNvSpPr>
            <a:spLocks noGrp="1"/>
          </p:cNvSpPr>
          <p:nvPr>
            <p:ph sz="half" idx="1"/>
          </p:nvPr>
        </p:nvSpPr>
        <p:spPr>
          <a:xfrm>
            <a:off x="1371600" y="559559"/>
            <a:ext cx="4447786" cy="5307842"/>
          </a:xfrm>
        </p:spPr>
        <p:txBody>
          <a:bodyPr>
            <a:normAutofit fontScale="77500" lnSpcReduction="20000"/>
          </a:bodyPr>
          <a:lstStyle/>
          <a:p>
            <a:pPr marL="0" indent="0" algn="r">
              <a:buNone/>
            </a:pPr>
            <a:r>
              <a:rPr lang="fa-IR" dirty="0" smtClean="0"/>
              <a:t>اندازه‌های مطلق</a:t>
            </a:r>
          </a:p>
          <a:p>
            <a:pPr marL="0" indent="0" algn="r">
              <a:buNone/>
            </a:pPr>
            <a:r>
              <a:rPr lang="fa-IR" dirty="0" smtClean="0"/>
              <a:t>همه‌ی تفاوت‌ها</a:t>
            </a:r>
          </a:p>
          <a:p>
            <a:pPr marL="0" indent="0" algn="r">
              <a:buNone/>
            </a:pPr>
            <a:r>
              <a:rPr lang="fa-IR" dirty="0"/>
              <a:t> </a:t>
            </a:r>
            <a:r>
              <a:rPr lang="fa-IR" dirty="0" smtClean="0"/>
              <a:t>    0نشان‌دهنده‌ی بی اثری است</a:t>
            </a:r>
          </a:p>
          <a:p>
            <a:pPr marL="0" indent="0" algn="r">
              <a:buNone/>
            </a:pPr>
            <a:r>
              <a:rPr lang="fa-IR" dirty="0"/>
              <a:t> </a:t>
            </a:r>
            <a:r>
              <a:rPr lang="fa-IR" dirty="0" smtClean="0"/>
              <a:t>    اگر 0 شامل 95% فاصله‌های اطمینان باشد</a:t>
            </a:r>
          </a:p>
          <a:p>
            <a:pPr marL="0" indent="0" algn="r">
              <a:buNone/>
            </a:pPr>
            <a:r>
              <a:rPr lang="fa-IR" dirty="0"/>
              <a:t> </a:t>
            </a:r>
            <a:r>
              <a:rPr lang="fa-IR" dirty="0" smtClean="0"/>
              <a:t>        هیچ اهمیت آماری در سطح اهمیت 5% نیست</a:t>
            </a:r>
          </a:p>
          <a:p>
            <a:pPr marL="0" indent="0" algn="r">
              <a:buNone/>
            </a:pPr>
            <a:r>
              <a:rPr lang="fa-IR" dirty="0"/>
              <a:t> </a:t>
            </a:r>
            <a:r>
              <a:rPr lang="fa-IR" dirty="0" smtClean="0"/>
              <a:t>    اگر 0 شامل 95% فاصله‌های اطمینان نباشد</a:t>
            </a:r>
          </a:p>
          <a:p>
            <a:pPr marL="0" indent="0" algn="r">
              <a:buNone/>
            </a:pPr>
            <a:r>
              <a:rPr lang="fa-IR" dirty="0"/>
              <a:t> </a:t>
            </a:r>
            <a:r>
              <a:rPr lang="fa-IR" dirty="0" smtClean="0"/>
              <a:t>        اهمیت آماری در سطح اهمیت 5% است</a:t>
            </a:r>
          </a:p>
          <a:p>
            <a:pPr marL="0" indent="0" algn="r">
              <a:buNone/>
            </a:pPr>
            <a:r>
              <a:rPr lang="fa-IR" dirty="0"/>
              <a:t> </a:t>
            </a:r>
            <a:r>
              <a:rPr lang="fa-IR" dirty="0" smtClean="0"/>
              <a:t>        سود یا زیان به محتوا بستگی دارد</a:t>
            </a:r>
          </a:p>
          <a:p>
            <a:pPr marL="0" indent="0" algn="r">
              <a:buNone/>
            </a:pPr>
            <a:r>
              <a:rPr lang="fa-IR" dirty="0" smtClean="0"/>
              <a:t>همه‌ی تفاوت‌ها معمولا به عنوان اندازه اثر در </a:t>
            </a:r>
            <a:r>
              <a:rPr lang="fa-IR" dirty="0" smtClean="0"/>
              <a:t>فراتحلیل </a:t>
            </a:r>
            <a:r>
              <a:rPr lang="fa-IR" dirty="0" smtClean="0"/>
              <a:t>اندازه مطلق هستند. در این مورد، 0 نشان‌دهنده</a:t>
            </a:r>
            <a:r>
              <a:rPr lang="en-US" dirty="0" smtClean="0"/>
              <a:t> </a:t>
            </a:r>
            <a:r>
              <a:rPr lang="fa-IR" dirty="0" smtClean="0"/>
              <a:t>بی اثری است. اگر 0 شامل 95% فاصله‌های اطمیان باشد، نشان‌دهنده این است که هیچ اهمیت آماری‌ای در سطح اهمیت 5% وجود ندارد.اگر 0 شامل 95% فاصله‌های اطمینان نباشد، نتایج از نظر آماری در سطح اهمیت 5% هستند. این برای تخمین اثر در سطح مطالعات تکی و تخمین کلی قابل اجراست. مفید یا مضر بودن مداخلات به محتوا بستگی دارد. شرایط متفاوت که هنگام محاسبه تفاوت‌ها امکان روبه‌رویی با آن وجود دارد و توضیحات آن در اسلایدهای بعدی نشان داده شده است.</a:t>
            </a:r>
            <a:endParaRPr lang="en-US" dirty="0"/>
          </a:p>
        </p:txBody>
      </p:sp>
      <p:pic>
        <p:nvPicPr>
          <p:cNvPr id="5" name="Content Placeholder 4"/>
          <p:cNvPicPr>
            <a:picLocks noGrp="1" noChangeAspect="1"/>
          </p:cNvPicPr>
          <p:nvPr>
            <p:ph sz="half" idx="2"/>
          </p:nvPr>
        </p:nvPicPr>
        <p:blipFill>
          <a:blip r:embed="rId2"/>
          <a:stretch>
            <a:fillRect/>
          </a:stretch>
        </p:blipFill>
        <p:spPr>
          <a:xfrm>
            <a:off x="6524625" y="2405677"/>
            <a:ext cx="4448175" cy="3342046"/>
          </a:xfrm>
          <a:prstGeom prst="rect">
            <a:avLst/>
          </a:prstGeom>
        </p:spPr>
      </p:pic>
    </p:spTree>
    <p:extLst>
      <p:ext uri="{BB962C8B-B14F-4D97-AF65-F5344CB8AC3E}">
        <p14:creationId xmlns:p14="http://schemas.microsoft.com/office/powerpoint/2010/main" val="787488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اهداف</a:t>
            </a:r>
            <a:endParaRPr lang="en-US" dirty="0"/>
          </a:p>
        </p:txBody>
      </p:sp>
      <p:sp>
        <p:nvSpPr>
          <p:cNvPr id="3" name="Content Placeholder 2"/>
          <p:cNvSpPr>
            <a:spLocks noGrp="1"/>
          </p:cNvSpPr>
          <p:nvPr>
            <p:ph idx="1"/>
          </p:nvPr>
        </p:nvSpPr>
        <p:spPr/>
        <p:txBody>
          <a:bodyPr/>
          <a:lstStyle/>
          <a:p>
            <a:pPr marL="0" indent="0" algn="r">
              <a:buNone/>
            </a:pPr>
            <a:r>
              <a:rPr lang="fa-IR" dirty="0" smtClean="0"/>
              <a:t>درک اصول و استفاده </a:t>
            </a:r>
            <a:r>
              <a:rPr lang="fa-IR" smtClean="0"/>
              <a:t>از </a:t>
            </a:r>
            <a:r>
              <a:rPr lang="fa-IR" smtClean="0"/>
              <a:t>نمودار جنگلی</a:t>
            </a:r>
            <a:endParaRPr lang="fa-IR" dirty="0" smtClean="0"/>
          </a:p>
          <a:p>
            <a:pPr marL="0" indent="0" algn="r">
              <a:buNone/>
            </a:pPr>
            <a:r>
              <a:rPr lang="fa-IR" smtClean="0"/>
              <a:t>اصلاح </a:t>
            </a:r>
            <a:r>
              <a:rPr lang="fa-IR" smtClean="0"/>
              <a:t>نمودار جنگلی</a:t>
            </a:r>
            <a:endParaRPr lang="en-US" dirty="0"/>
          </a:p>
        </p:txBody>
      </p:sp>
    </p:spTree>
    <p:extLst>
      <p:ext uri="{BB962C8B-B14F-4D97-AF65-F5344CB8AC3E}">
        <p14:creationId xmlns:p14="http://schemas.microsoft.com/office/powerpoint/2010/main" val="2761025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تفاوت‌ها</a:t>
            </a:r>
            <a:endParaRPr lang="en-US" dirty="0"/>
          </a:p>
        </p:txBody>
      </p:sp>
      <p:sp>
        <p:nvSpPr>
          <p:cNvPr id="3" name="Content Placeholder 2"/>
          <p:cNvSpPr>
            <a:spLocks noGrp="1"/>
          </p:cNvSpPr>
          <p:nvPr>
            <p:ph idx="1"/>
          </p:nvPr>
        </p:nvSpPr>
        <p:spPr/>
        <p:txBody>
          <a:bodyPr>
            <a:normAutofit lnSpcReduction="10000"/>
          </a:bodyPr>
          <a:lstStyle/>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en-US" dirty="0" smtClean="0"/>
          </a:p>
          <a:p>
            <a:pPr marL="0" indent="0" algn="r">
              <a:buNone/>
            </a:pPr>
            <a:endParaRPr lang="en-US" dirty="0"/>
          </a:p>
          <a:p>
            <a:pPr marL="0" indent="0" algn="r">
              <a:buNone/>
            </a:pPr>
            <a:r>
              <a:rPr lang="fa-IR" dirty="0" smtClean="0"/>
              <a:t>این جدول </a:t>
            </a:r>
            <a:r>
              <a:rPr lang="fa-IR" smtClean="0"/>
              <a:t>توضیح </a:t>
            </a:r>
            <a:r>
              <a:rPr lang="fa-IR" smtClean="0"/>
              <a:t>نمودار جنگلی </a:t>
            </a:r>
            <a:r>
              <a:rPr lang="fa-IR" dirty="0" smtClean="0"/>
              <a:t>را وقتی تفاوت‌ها به عنوان اندازه اثر استفاده می‌شوند خلاصه می‌کند. توضیح آن تقریبا مشابه توضیح ضریب است. تنها تفاوت این است که خط بی اثری برای تفاوت‌ها صفر، در صورتی که برای ضریب 1 است.</a:t>
            </a:r>
            <a:endParaRPr lang="en-US" dirty="0"/>
          </a:p>
        </p:txBody>
      </p:sp>
      <p:pic>
        <p:nvPicPr>
          <p:cNvPr id="4" name="Picture 3"/>
          <p:cNvPicPr>
            <a:picLocks noChangeAspect="1"/>
          </p:cNvPicPr>
          <p:nvPr/>
        </p:nvPicPr>
        <p:blipFill>
          <a:blip r:embed="rId2"/>
          <a:stretch>
            <a:fillRect/>
          </a:stretch>
        </p:blipFill>
        <p:spPr>
          <a:xfrm>
            <a:off x="4043877" y="1163472"/>
            <a:ext cx="4584192" cy="3441192"/>
          </a:xfrm>
          <a:prstGeom prst="rect">
            <a:avLst/>
          </a:prstGeom>
        </p:spPr>
      </p:pic>
    </p:spTree>
    <p:extLst>
      <p:ext uri="{BB962C8B-B14F-4D97-AF65-F5344CB8AC3E}">
        <p14:creationId xmlns:p14="http://schemas.microsoft.com/office/powerpoint/2010/main" val="1046546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ساخت </a:t>
            </a:r>
            <a:r>
              <a:rPr lang="fa-IR" smtClean="0"/>
              <a:t>نمودار جنگلی</a:t>
            </a:r>
            <a:endParaRPr lang="en-US" dirty="0"/>
          </a:p>
        </p:txBody>
      </p:sp>
      <p:sp>
        <p:nvSpPr>
          <p:cNvPr id="3" name="Content Placeholder 2"/>
          <p:cNvSpPr>
            <a:spLocks noGrp="1"/>
          </p:cNvSpPr>
          <p:nvPr>
            <p:ph idx="1"/>
          </p:nvPr>
        </p:nvSpPr>
        <p:spPr/>
        <p:txBody>
          <a:bodyPr/>
          <a:lstStyle/>
          <a:p>
            <a:pPr marL="0" indent="0" algn="r">
              <a:buNone/>
            </a:pPr>
            <a:r>
              <a:rPr lang="fa-IR" smtClean="0"/>
              <a:t>گرچه </a:t>
            </a:r>
            <a:r>
              <a:rPr lang="fa-IR" smtClean="0"/>
              <a:t>نمودار جنگلی </a:t>
            </a:r>
            <a:r>
              <a:rPr lang="fa-IR" dirty="0" smtClean="0"/>
              <a:t>به محض اینکه داده‌ها را وارد کنید ساخته می‌شود، </a:t>
            </a:r>
            <a:r>
              <a:rPr lang="fa-IR" smtClean="0"/>
              <a:t>یک </a:t>
            </a:r>
            <a:r>
              <a:rPr lang="fa-IR" smtClean="0"/>
              <a:t>نمودار جنگلی </a:t>
            </a:r>
            <a:r>
              <a:rPr lang="fa-IR" dirty="0" smtClean="0"/>
              <a:t>جداگانه با کلیک بر روی آیکون نمایش داده شده می‌تواند شکل بگیرد.</a:t>
            </a:r>
            <a:endParaRPr lang="en-US" dirty="0" smtClean="0"/>
          </a:p>
          <a:p>
            <a:pPr marL="0" indent="0" algn="r">
              <a:buNone/>
            </a:pPr>
            <a:endParaRPr lang="en-US" dirty="0"/>
          </a:p>
        </p:txBody>
      </p:sp>
      <p:pic>
        <p:nvPicPr>
          <p:cNvPr id="4" name="Picture 3"/>
          <p:cNvPicPr>
            <a:picLocks noChangeAspect="1"/>
          </p:cNvPicPr>
          <p:nvPr/>
        </p:nvPicPr>
        <p:blipFill>
          <a:blip r:embed="rId2"/>
          <a:stretch>
            <a:fillRect/>
          </a:stretch>
        </p:blipFill>
        <p:spPr>
          <a:xfrm>
            <a:off x="3880104" y="3190892"/>
            <a:ext cx="4584192" cy="3441192"/>
          </a:xfrm>
          <a:prstGeom prst="rect">
            <a:avLst/>
          </a:prstGeom>
        </p:spPr>
      </p:pic>
    </p:spTree>
    <p:extLst>
      <p:ext uri="{BB962C8B-B14F-4D97-AF65-F5344CB8AC3E}">
        <p14:creationId xmlns:p14="http://schemas.microsoft.com/office/powerpoint/2010/main" val="580359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ساخت </a:t>
            </a:r>
            <a:r>
              <a:rPr lang="fa-IR" smtClean="0"/>
              <a:t>نمودار جنگلی</a:t>
            </a:r>
            <a:endParaRPr lang="en-US" dirty="0"/>
          </a:p>
        </p:txBody>
      </p:sp>
      <p:sp>
        <p:nvSpPr>
          <p:cNvPr id="3" name="Content Placeholder 2"/>
          <p:cNvSpPr>
            <a:spLocks noGrp="1"/>
          </p:cNvSpPr>
          <p:nvPr>
            <p:ph idx="1"/>
          </p:nvPr>
        </p:nvSpPr>
        <p:spPr/>
        <p:txBody>
          <a:bodyPr/>
          <a:lstStyle/>
          <a:p>
            <a:pPr marL="0" indent="0" algn="r">
              <a:buNone/>
            </a:pPr>
            <a:r>
              <a:rPr lang="fa-IR" dirty="0" smtClean="0"/>
              <a:t>از روی پنجره‌ی نتایج، </a:t>
            </a:r>
            <a:r>
              <a:rPr lang="fa-IR" smtClean="0"/>
              <a:t>می‌توان </a:t>
            </a:r>
            <a:r>
              <a:rPr lang="fa-IR" smtClean="0"/>
              <a:t>نمودار جنگلی </a:t>
            </a:r>
            <a:r>
              <a:rPr lang="fa-IR" dirty="0" smtClean="0"/>
              <a:t>را ذخیره، کپی کرد یا پرینت گرفت.</a:t>
            </a:r>
            <a:endParaRPr lang="en-US" dirty="0" smtClean="0"/>
          </a:p>
          <a:p>
            <a:pPr marL="0" indent="0" algn="r">
              <a:buNone/>
            </a:pPr>
            <a:endParaRPr lang="en-US" dirty="0"/>
          </a:p>
        </p:txBody>
      </p:sp>
      <p:pic>
        <p:nvPicPr>
          <p:cNvPr id="4" name="Picture 3"/>
          <p:cNvPicPr>
            <a:picLocks noChangeAspect="1"/>
          </p:cNvPicPr>
          <p:nvPr/>
        </p:nvPicPr>
        <p:blipFill>
          <a:blip r:embed="rId2"/>
          <a:stretch>
            <a:fillRect/>
          </a:stretch>
        </p:blipFill>
        <p:spPr>
          <a:xfrm>
            <a:off x="4098469" y="2958881"/>
            <a:ext cx="4584192" cy="3441192"/>
          </a:xfrm>
          <a:prstGeom prst="rect">
            <a:avLst/>
          </a:prstGeom>
        </p:spPr>
      </p:pic>
    </p:spTree>
    <p:extLst>
      <p:ext uri="{BB962C8B-B14F-4D97-AF65-F5344CB8AC3E}">
        <p14:creationId xmlns:p14="http://schemas.microsoft.com/office/powerpoint/2010/main" val="1521035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تغییر جزئیات </a:t>
            </a:r>
            <a:r>
              <a:rPr lang="fa-IR" smtClean="0"/>
              <a:t>در </a:t>
            </a:r>
            <a:r>
              <a:rPr lang="fa-IR" smtClean="0"/>
              <a:t>نمودار جنگلی </a:t>
            </a:r>
            <a:endParaRPr lang="en-US" dirty="0"/>
          </a:p>
        </p:txBody>
      </p:sp>
      <p:sp>
        <p:nvSpPr>
          <p:cNvPr id="3" name="Content Placeholder 2"/>
          <p:cNvSpPr>
            <a:spLocks noGrp="1"/>
          </p:cNvSpPr>
          <p:nvPr>
            <p:ph idx="1"/>
          </p:nvPr>
        </p:nvSpPr>
        <p:spPr/>
        <p:txBody>
          <a:bodyPr/>
          <a:lstStyle/>
          <a:p>
            <a:pPr marL="0" indent="0" algn="r">
              <a:buNone/>
            </a:pPr>
            <a:r>
              <a:rPr lang="fa-IR" dirty="0" smtClean="0"/>
              <a:t>حالا که برچسب‌های شرایط مختلف توضیح داده شدند، لازم است اعمال تغییر </a:t>
            </a:r>
            <a:r>
              <a:rPr lang="fa-IR" smtClean="0"/>
              <a:t>در </a:t>
            </a:r>
            <a:r>
              <a:rPr lang="fa-IR" smtClean="0"/>
              <a:t>نمودار جنگلی </a:t>
            </a:r>
            <a:r>
              <a:rPr lang="fa-IR" dirty="0" smtClean="0"/>
              <a:t>ساخته شده توسط رِومَن را فرابگیرید. روی خروجی دوبار کلیک کنید. روی علامت تنظیمات (چرخ‌دنده) بالا سمت راست کلیک کنید. پنجره‌ای باز می‌کند که تا به حال باید با آن آشنا شده باشید. روی قسمت نمودار کلیک کنید.</a:t>
            </a:r>
            <a:endParaRPr lang="en-US" dirty="0" smtClean="0"/>
          </a:p>
          <a:p>
            <a:pPr marL="0" indent="0" algn="r">
              <a:buNone/>
            </a:pPr>
            <a:endParaRPr lang="en-US" dirty="0"/>
          </a:p>
        </p:txBody>
      </p:sp>
      <p:pic>
        <p:nvPicPr>
          <p:cNvPr id="4" name="Picture 3"/>
          <p:cNvPicPr>
            <a:picLocks noChangeAspect="1"/>
          </p:cNvPicPr>
          <p:nvPr/>
        </p:nvPicPr>
        <p:blipFill>
          <a:blip r:embed="rId2"/>
          <a:stretch>
            <a:fillRect/>
          </a:stretch>
        </p:blipFill>
        <p:spPr>
          <a:xfrm>
            <a:off x="3975638" y="3600325"/>
            <a:ext cx="4584192" cy="3441192"/>
          </a:xfrm>
          <a:prstGeom prst="rect">
            <a:avLst/>
          </a:prstGeom>
        </p:spPr>
      </p:pic>
    </p:spTree>
    <p:extLst>
      <p:ext uri="{BB962C8B-B14F-4D97-AF65-F5344CB8AC3E}">
        <p14:creationId xmlns:p14="http://schemas.microsoft.com/office/powerpoint/2010/main" val="3181944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تغییر جزئیات </a:t>
            </a:r>
            <a:r>
              <a:rPr lang="fa-IR" smtClean="0"/>
              <a:t>در </a:t>
            </a:r>
            <a:r>
              <a:rPr lang="fa-IR" smtClean="0"/>
              <a:t>نمودار جنگلی</a:t>
            </a:r>
            <a:endParaRPr lang="en-US" dirty="0"/>
          </a:p>
        </p:txBody>
      </p:sp>
      <p:sp>
        <p:nvSpPr>
          <p:cNvPr id="3" name="Content Placeholder 2"/>
          <p:cNvSpPr>
            <a:spLocks noGrp="1"/>
          </p:cNvSpPr>
          <p:nvPr>
            <p:ph idx="1"/>
          </p:nvPr>
        </p:nvSpPr>
        <p:spPr/>
        <p:txBody>
          <a:bodyPr/>
          <a:lstStyle/>
          <a:p>
            <a:pPr marL="0" indent="0" algn="r">
              <a:buNone/>
            </a:pPr>
            <a:r>
              <a:rPr lang="fa-IR" dirty="0" smtClean="0"/>
              <a:t>می‌توانید برچسب نمودار سمت چپ و برچسب نمودار سمت راست را ویرایش کنید. همچنین می‌توانید واحدهایی برای تغییرات زیاد را اضافه کنید. واحدی برای سایر اندازه‌ای اثر وجود ندارد.</a:t>
            </a:r>
            <a:endParaRPr lang="en-US" dirty="0" smtClean="0"/>
          </a:p>
          <a:p>
            <a:pPr marL="0" indent="0" algn="r">
              <a:buNone/>
            </a:pPr>
            <a:endParaRPr lang="en-US" dirty="0"/>
          </a:p>
        </p:txBody>
      </p:sp>
      <p:pic>
        <p:nvPicPr>
          <p:cNvPr id="4" name="Picture 3"/>
          <p:cNvPicPr>
            <a:picLocks noChangeAspect="1"/>
          </p:cNvPicPr>
          <p:nvPr/>
        </p:nvPicPr>
        <p:blipFill>
          <a:blip r:embed="rId2"/>
          <a:stretch>
            <a:fillRect/>
          </a:stretch>
        </p:blipFill>
        <p:spPr>
          <a:xfrm>
            <a:off x="3312994" y="3333465"/>
            <a:ext cx="4572000" cy="3429000"/>
          </a:xfrm>
          <a:prstGeom prst="rect">
            <a:avLst/>
          </a:prstGeom>
        </p:spPr>
      </p:pic>
    </p:spTree>
    <p:extLst>
      <p:ext uri="{BB962C8B-B14F-4D97-AF65-F5344CB8AC3E}">
        <p14:creationId xmlns:p14="http://schemas.microsoft.com/office/powerpoint/2010/main" val="4111565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باید چه شکلی باشد؟</a:t>
            </a:r>
            <a:endParaRPr lang="en-US" dirty="0"/>
          </a:p>
        </p:txBody>
      </p:sp>
      <p:sp>
        <p:nvSpPr>
          <p:cNvPr id="3" name="Content Placeholder 2"/>
          <p:cNvSpPr>
            <a:spLocks noGrp="1"/>
          </p:cNvSpPr>
          <p:nvPr>
            <p:ph idx="1"/>
          </p:nvPr>
        </p:nvSpPr>
        <p:spPr/>
        <p:txBody>
          <a:bodyPr/>
          <a:lstStyle/>
          <a:p>
            <a:pPr marL="0" indent="0" algn="r">
              <a:buNone/>
            </a:pPr>
            <a:r>
              <a:rPr lang="fa-IR" dirty="0" smtClean="0"/>
              <a:t>نقاط تخمین و اغلب فاصله‌های اطمینان (اگر همه نه) در نمودار قابل مشاهده اند.</a:t>
            </a:r>
          </a:p>
          <a:p>
            <a:pPr marL="0" indent="0" algn="r">
              <a:buNone/>
            </a:pPr>
            <a:r>
              <a:rPr lang="fa-IR" dirty="0" smtClean="0"/>
              <a:t>نقاط تخمین – اندازه‌ی متعادل</a:t>
            </a:r>
            <a:endParaRPr lang="en-US" dirty="0" smtClean="0"/>
          </a:p>
          <a:p>
            <a:pPr marL="0" indent="0" algn="r">
              <a:buNone/>
            </a:pPr>
            <a:endParaRPr lang="en-US" dirty="0"/>
          </a:p>
        </p:txBody>
      </p:sp>
      <p:pic>
        <p:nvPicPr>
          <p:cNvPr id="4" name="Picture 3"/>
          <p:cNvPicPr>
            <a:picLocks noChangeAspect="1"/>
          </p:cNvPicPr>
          <p:nvPr/>
        </p:nvPicPr>
        <p:blipFill>
          <a:blip r:embed="rId2"/>
          <a:stretch>
            <a:fillRect/>
          </a:stretch>
        </p:blipFill>
        <p:spPr>
          <a:xfrm>
            <a:off x="3729978" y="3190892"/>
            <a:ext cx="4584192" cy="3441192"/>
          </a:xfrm>
          <a:prstGeom prst="rect">
            <a:avLst/>
          </a:prstGeom>
        </p:spPr>
      </p:pic>
    </p:spTree>
    <p:extLst>
      <p:ext uri="{BB962C8B-B14F-4D97-AF65-F5344CB8AC3E}">
        <p14:creationId xmlns:p14="http://schemas.microsoft.com/office/powerpoint/2010/main" val="713522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چه زمان نباید </a:t>
            </a:r>
            <a:r>
              <a:rPr lang="fa-IR" smtClean="0"/>
              <a:t>از </a:t>
            </a:r>
            <a:r>
              <a:rPr lang="fa-IR" smtClean="0"/>
              <a:t>نمودار جنگلی </a:t>
            </a:r>
            <a:r>
              <a:rPr lang="fa-IR" dirty="0" smtClean="0"/>
              <a:t>استفاده کرد؟</a:t>
            </a:r>
            <a:endParaRPr lang="en-US" dirty="0"/>
          </a:p>
        </p:txBody>
      </p:sp>
      <p:sp>
        <p:nvSpPr>
          <p:cNvPr id="3" name="Content Placeholder 2"/>
          <p:cNvSpPr>
            <a:spLocks noGrp="1"/>
          </p:cNvSpPr>
          <p:nvPr>
            <p:ph idx="1"/>
          </p:nvPr>
        </p:nvSpPr>
        <p:spPr/>
        <p:txBody>
          <a:bodyPr/>
          <a:lstStyle/>
          <a:p>
            <a:pPr marL="0" indent="0" algn="r">
              <a:buNone/>
            </a:pPr>
            <a:r>
              <a:rPr lang="fa-IR" dirty="0" smtClean="0"/>
              <a:t>هیچ مطالعه‌ای وجود نداشه باشد</a:t>
            </a:r>
          </a:p>
          <a:p>
            <a:pPr marL="0" indent="0" algn="r">
              <a:buNone/>
            </a:pPr>
            <a:r>
              <a:rPr lang="fa-IR" dirty="0" smtClean="0"/>
              <a:t>تنها یک مورد مطلعه وجود داشته باشد</a:t>
            </a:r>
          </a:p>
          <a:p>
            <a:pPr marL="0" indent="0" algn="r">
              <a:buNone/>
            </a:pPr>
            <a:endParaRPr lang="fa-IR" dirty="0"/>
          </a:p>
          <a:p>
            <a:pPr marL="0" indent="0" algn="r">
              <a:buNone/>
            </a:pPr>
            <a:endParaRPr lang="fa-IR" dirty="0" smtClean="0"/>
          </a:p>
          <a:p>
            <a:pPr marL="0" indent="0" algn="r">
              <a:buNone/>
            </a:pPr>
            <a:r>
              <a:rPr lang="fa-IR" dirty="0" smtClean="0"/>
              <a:t>نمودارهای جنگلی نباید زمانی که هیچ مطالعه‌ای گزارشی از خروجی ارائه نداده استفاده شوند. اجتماع کوکرین استفاده </a:t>
            </a:r>
            <a:r>
              <a:rPr lang="fa-IR" smtClean="0"/>
              <a:t>از </a:t>
            </a:r>
            <a:r>
              <a:rPr lang="fa-IR" smtClean="0"/>
              <a:t>نمودار جنگلی </a:t>
            </a:r>
            <a:r>
              <a:rPr lang="fa-IR" dirty="0" smtClean="0"/>
              <a:t>را هنگامی که تنها یک مطالعه خروجی را گزارش می‌کند، توصیه نمی‌کند</a:t>
            </a:r>
            <a:endParaRPr lang="en-US" dirty="0"/>
          </a:p>
        </p:txBody>
      </p:sp>
    </p:spTree>
    <p:extLst>
      <p:ext uri="{BB962C8B-B14F-4D97-AF65-F5344CB8AC3E}">
        <p14:creationId xmlns:p14="http://schemas.microsoft.com/office/powerpoint/2010/main" val="351847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خلاصه</a:t>
            </a:r>
            <a:endParaRPr lang="en-US" dirty="0"/>
          </a:p>
        </p:txBody>
      </p:sp>
      <p:sp>
        <p:nvSpPr>
          <p:cNvPr id="3" name="Content Placeholder 2"/>
          <p:cNvSpPr>
            <a:spLocks noGrp="1"/>
          </p:cNvSpPr>
          <p:nvPr>
            <p:ph idx="1"/>
          </p:nvPr>
        </p:nvSpPr>
        <p:spPr/>
        <p:txBody>
          <a:bodyPr/>
          <a:lstStyle/>
          <a:p>
            <a:pPr marL="0" indent="0" algn="r">
              <a:buNone/>
            </a:pPr>
            <a:r>
              <a:rPr lang="fa-IR" smtClean="0"/>
              <a:t>نمودار جنگلی </a:t>
            </a:r>
            <a:r>
              <a:rPr lang="fa-IR" dirty="0" smtClean="0"/>
              <a:t>– اصول پایه‌ای</a:t>
            </a:r>
          </a:p>
          <a:p>
            <a:pPr marL="0" indent="0" algn="r">
              <a:buNone/>
            </a:pPr>
            <a:endParaRPr lang="fa-IR" dirty="0"/>
          </a:p>
          <a:p>
            <a:pPr marL="0" indent="0" algn="r">
              <a:buNone/>
            </a:pPr>
            <a:r>
              <a:rPr lang="fa-IR" dirty="0" smtClean="0"/>
              <a:t>در این کنفرانس اصول پایه‌ای </a:t>
            </a:r>
            <a:r>
              <a:rPr lang="fa-IR" smtClean="0"/>
              <a:t>توضیح </a:t>
            </a:r>
            <a:r>
              <a:rPr lang="fa-IR" smtClean="0"/>
              <a:t>نمودار جنگلی </a:t>
            </a:r>
            <a:r>
              <a:rPr lang="fa-IR" dirty="0" smtClean="0"/>
              <a:t>و راه‌هایی که می‌تواند رسم شود، نشان داده‌شد. لطفا تمرین موجود در اسلاید بعدی را تکمیل کنید. درباره‌ی نتیجه تمرین خود با استاد کورس خود بحث کنید. اگر در رابطه با کنفرانس شک دیگری دارید، لطفا با استاد کورس خود بحث کنید.</a:t>
            </a:r>
            <a:endParaRPr lang="en-US" dirty="0"/>
          </a:p>
        </p:txBody>
      </p:sp>
    </p:spTree>
    <p:extLst>
      <p:ext uri="{BB962C8B-B14F-4D97-AF65-F5344CB8AC3E}">
        <p14:creationId xmlns:p14="http://schemas.microsoft.com/office/powerpoint/2010/main" val="3185410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تمرین 1-4</a:t>
            </a:r>
            <a:endParaRPr lang="en-US" dirty="0"/>
          </a:p>
        </p:txBody>
      </p:sp>
      <p:sp>
        <p:nvSpPr>
          <p:cNvPr id="3" name="Content Placeholder 2"/>
          <p:cNvSpPr>
            <a:spLocks noGrp="1"/>
          </p:cNvSpPr>
          <p:nvPr>
            <p:ph idx="1"/>
          </p:nvPr>
        </p:nvSpPr>
        <p:spPr/>
        <p:txBody>
          <a:bodyPr/>
          <a:lstStyle/>
          <a:p>
            <a:pPr marL="0" indent="0" algn="r">
              <a:buNone/>
            </a:pPr>
            <a:r>
              <a:rPr lang="fa-IR" smtClean="0"/>
              <a:t>نمودار جنگلی </a:t>
            </a:r>
            <a:r>
              <a:rPr lang="fa-IR" dirty="0"/>
              <a:t>را برای خروجی‌های مختلف مقایسه‌های زیر رسم کرده و توضیح دهید</a:t>
            </a:r>
          </a:p>
          <a:p>
            <a:pPr marL="0" indent="0" algn="r">
              <a:buNone/>
            </a:pPr>
            <a:r>
              <a:rPr lang="fa-IR" dirty="0"/>
              <a:t>     شست‌و‌شو یا حمام زودهنگام پس از زخم‌های جراحی</a:t>
            </a:r>
          </a:p>
          <a:p>
            <a:pPr marL="0" indent="0" algn="r">
              <a:buNone/>
            </a:pPr>
            <a:r>
              <a:rPr lang="fa-IR" dirty="0"/>
              <a:t>      به منظور پیشگیری از سرطان سرویکس</a:t>
            </a:r>
            <a:r>
              <a:rPr lang="en-US" dirty="0"/>
              <a:t>HPV</a:t>
            </a:r>
            <a:r>
              <a:rPr lang="fa-IR" dirty="0"/>
              <a:t>واکسیناسیون یا عدم واکسیناسیون </a:t>
            </a:r>
            <a:endParaRPr lang="en-US" dirty="0"/>
          </a:p>
          <a:p>
            <a:pPr marL="0" indent="0" algn="r">
              <a:buNone/>
            </a:pPr>
            <a:endParaRPr lang="fa-IR" dirty="0" smtClean="0"/>
          </a:p>
          <a:p>
            <a:pPr marL="0" indent="0" algn="r">
              <a:buNone/>
            </a:pPr>
            <a:r>
              <a:rPr lang="fa-IR" dirty="0" smtClean="0"/>
              <a:t>تمرین بالا را به صورت متفاوت برای موضوعاتی که برای سخنرانی 3 در بحث قبلی انتخاب کردید تکمیل کنید.  </a:t>
            </a:r>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en-US" dirty="0"/>
          </a:p>
        </p:txBody>
      </p:sp>
    </p:spTree>
    <p:extLst>
      <p:ext uri="{BB962C8B-B14F-4D97-AF65-F5344CB8AC3E}">
        <p14:creationId xmlns:p14="http://schemas.microsoft.com/office/powerpoint/2010/main" val="1096781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تمرین 4-2</a:t>
            </a:r>
            <a:endParaRPr lang="en-US" dirty="0"/>
          </a:p>
        </p:txBody>
      </p:sp>
      <p:sp>
        <p:nvSpPr>
          <p:cNvPr id="3" name="Content Placeholder 2"/>
          <p:cNvSpPr>
            <a:spLocks noGrp="1"/>
          </p:cNvSpPr>
          <p:nvPr>
            <p:ph idx="1"/>
          </p:nvPr>
        </p:nvSpPr>
        <p:spPr/>
        <p:txBody>
          <a:bodyPr/>
          <a:lstStyle/>
          <a:p>
            <a:pPr marL="0" indent="0" algn="r">
              <a:buNone/>
            </a:pPr>
            <a:r>
              <a:rPr lang="fa-IR" smtClean="0"/>
              <a:t>نمودار جنگلی </a:t>
            </a:r>
            <a:r>
              <a:rPr lang="fa-IR" dirty="0" smtClean="0"/>
              <a:t>را برای پنج مثال، مثال1-4 تا مثال 5-4 رسم کرده و توضیح دهید.</a:t>
            </a:r>
            <a:endParaRPr lang="en-US" dirty="0"/>
          </a:p>
        </p:txBody>
      </p:sp>
    </p:spTree>
    <p:extLst>
      <p:ext uri="{BB962C8B-B14F-4D97-AF65-F5344CB8AC3E}">
        <p14:creationId xmlns:p14="http://schemas.microsoft.com/office/powerpoint/2010/main" val="1957353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چیست؟</a:t>
            </a:r>
            <a:endParaRPr lang="en-US" dirty="0"/>
          </a:p>
        </p:txBody>
      </p:sp>
      <p:sp>
        <p:nvSpPr>
          <p:cNvPr id="3" name="Content Placeholder 2"/>
          <p:cNvSpPr>
            <a:spLocks noGrp="1"/>
          </p:cNvSpPr>
          <p:nvPr>
            <p:ph idx="1"/>
          </p:nvPr>
        </p:nvSpPr>
        <p:spPr/>
        <p:txBody>
          <a:bodyPr/>
          <a:lstStyle/>
          <a:p>
            <a:pPr marL="0" indent="0" algn="r">
              <a:buNone/>
            </a:pPr>
            <a:r>
              <a:rPr lang="fa-IR" dirty="0" smtClean="0"/>
              <a:t>نتایج متاپردازش</a:t>
            </a:r>
          </a:p>
          <a:p>
            <a:pPr marL="0" indent="0" algn="r">
              <a:buNone/>
            </a:pPr>
            <a:r>
              <a:rPr lang="fa-IR" dirty="0" smtClean="0"/>
              <a:t>«جنگل خطوط»</a:t>
            </a:r>
          </a:p>
          <a:p>
            <a:pPr marL="0" indent="0" algn="r">
              <a:buNone/>
            </a:pPr>
            <a:r>
              <a:rPr lang="fa-IR" dirty="0" smtClean="0"/>
              <a:t>به اوایل دهه 80 برمی‌گردد</a:t>
            </a:r>
          </a:p>
          <a:p>
            <a:pPr marL="0" indent="0" algn="r">
              <a:buNone/>
            </a:pPr>
            <a:r>
              <a:rPr lang="fa-IR" dirty="0"/>
              <a:t>شکل مدرن آن متعلق به 1998</a:t>
            </a:r>
            <a:endParaRPr lang="en-US"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smtClean="0"/>
          </a:p>
        </p:txBody>
      </p:sp>
      <p:pic>
        <p:nvPicPr>
          <p:cNvPr id="4" name="Picture 3"/>
          <p:cNvPicPr>
            <a:picLocks noChangeAspect="1"/>
          </p:cNvPicPr>
          <p:nvPr/>
        </p:nvPicPr>
        <p:blipFill>
          <a:blip r:embed="rId2"/>
          <a:stretch>
            <a:fillRect/>
          </a:stretch>
        </p:blipFill>
        <p:spPr>
          <a:xfrm>
            <a:off x="2146838" y="1921650"/>
            <a:ext cx="4584192" cy="3441192"/>
          </a:xfrm>
          <a:prstGeom prst="rect">
            <a:avLst/>
          </a:prstGeom>
        </p:spPr>
      </p:pic>
    </p:spTree>
    <p:extLst>
      <p:ext uri="{BB962C8B-B14F-4D97-AF65-F5344CB8AC3E}">
        <p14:creationId xmlns:p14="http://schemas.microsoft.com/office/powerpoint/2010/main" val="4069592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چه چیزی را نشان می‌دهد؟</a:t>
            </a:r>
            <a:endParaRPr lang="en-US" dirty="0"/>
          </a:p>
        </p:txBody>
      </p:sp>
      <p:sp>
        <p:nvSpPr>
          <p:cNvPr id="3" name="Content Placeholder 2"/>
          <p:cNvSpPr>
            <a:spLocks noGrp="1"/>
          </p:cNvSpPr>
          <p:nvPr>
            <p:ph idx="1"/>
          </p:nvPr>
        </p:nvSpPr>
        <p:spPr/>
        <p:txBody>
          <a:bodyPr/>
          <a:lstStyle/>
          <a:p>
            <a:pPr marL="0" indent="0" algn="r">
              <a:buNone/>
            </a:pPr>
            <a:r>
              <a:rPr lang="fa-IR" dirty="0" smtClean="0"/>
              <a:t>هر مطالعه توسط یک خط ارائه شده</a:t>
            </a:r>
          </a:p>
          <a:p>
            <a:pPr marL="0" indent="0" algn="r">
              <a:buNone/>
            </a:pPr>
            <a:r>
              <a:rPr lang="fa-IR" dirty="0" smtClean="0"/>
              <a:t>توجه کنید که مطالعه 4 با خطی نمایش داده نشده</a:t>
            </a:r>
          </a:p>
          <a:p>
            <a:pPr marL="0" indent="0" algn="r">
              <a:buNone/>
            </a:pPr>
            <a:r>
              <a:rPr lang="fa-IR" dirty="0"/>
              <a:t> </a:t>
            </a:r>
            <a:r>
              <a:rPr lang="fa-IR" dirty="0" smtClean="0"/>
              <a:t>     در هر دو گروه هیچ اتفاقی نیفتاده</a:t>
            </a:r>
          </a:p>
          <a:p>
            <a:pPr marL="0" indent="0" algn="r">
              <a:buNone/>
            </a:pPr>
            <a:r>
              <a:rPr lang="fa-IR" dirty="0"/>
              <a:t> </a:t>
            </a:r>
            <a:r>
              <a:rPr lang="fa-IR" dirty="0" smtClean="0"/>
              <a:t>     مطالعه از </a:t>
            </a:r>
            <a:r>
              <a:rPr lang="fa-IR" dirty="0" smtClean="0"/>
              <a:t>فراتحلیل </a:t>
            </a:r>
            <a:r>
              <a:rPr lang="fa-IR" dirty="0" smtClean="0"/>
              <a:t>قلم گرفته شده</a:t>
            </a:r>
            <a:endParaRPr lang="en-US" dirty="0"/>
          </a:p>
        </p:txBody>
      </p:sp>
      <p:pic>
        <p:nvPicPr>
          <p:cNvPr id="4" name="Picture 3"/>
          <p:cNvPicPr>
            <a:picLocks noChangeAspect="1"/>
          </p:cNvPicPr>
          <p:nvPr/>
        </p:nvPicPr>
        <p:blipFill>
          <a:blip r:embed="rId2"/>
          <a:stretch>
            <a:fillRect/>
          </a:stretch>
        </p:blipFill>
        <p:spPr>
          <a:xfrm>
            <a:off x="836653" y="1730581"/>
            <a:ext cx="4584192" cy="3441192"/>
          </a:xfrm>
          <a:prstGeom prst="rect">
            <a:avLst/>
          </a:prstGeom>
        </p:spPr>
      </p:pic>
    </p:spTree>
    <p:extLst>
      <p:ext uri="{BB962C8B-B14F-4D97-AF65-F5344CB8AC3E}">
        <p14:creationId xmlns:p14="http://schemas.microsoft.com/office/powerpoint/2010/main" val="3682535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چه چیزی را نمایش می‌دهد؟</a:t>
            </a:r>
            <a:endParaRPr lang="en-US" dirty="0"/>
          </a:p>
        </p:txBody>
      </p:sp>
      <p:sp>
        <p:nvSpPr>
          <p:cNvPr id="3" name="Content Placeholder 2"/>
          <p:cNvSpPr>
            <a:spLocks noGrp="1"/>
          </p:cNvSpPr>
          <p:nvPr>
            <p:ph idx="1"/>
          </p:nvPr>
        </p:nvSpPr>
        <p:spPr/>
        <p:txBody>
          <a:bodyPr/>
          <a:lstStyle/>
          <a:p>
            <a:pPr marL="0" indent="0" algn="r">
              <a:buNone/>
            </a:pPr>
            <a:r>
              <a:rPr lang="fa-IR" dirty="0" smtClean="0"/>
              <a:t>مربع درون خط برای هر مطالعه</a:t>
            </a:r>
          </a:p>
          <a:p>
            <a:pPr marL="0" indent="0" algn="r">
              <a:buNone/>
            </a:pPr>
            <a:r>
              <a:rPr lang="fa-IR" dirty="0"/>
              <a:t> </a:t>
            </a:r>
            <a:r>
              <a:rPr lang="fa-IR" dirty="0" smtClean="0"/>
              <a:t>     نقطه وسط</a:t>
            </a:r>
          </a:p>
          <a:p>
            <a:pPr marL="0" indent="0" algn="r">
              <a:buNone/>
            </a:pPr>
            <a:r>
              <a:rPr lang="fa-IR" dirty="0"/>
              <a:t> </a:t>
            </a:r>
            <a:r>
              <a:rPr lang="fa-IR" dirty="0" smtClean="0"/>
              <a:t>          تخمین نقطه اثر برای هر مطالعه</a:t>
            </a:r>
          </a:p>
          <a:p>
            <a:pPr marL="0" indent="0" algn="r">
              <a:buNone/>
            </a:pPr>
            <a:r>
              <a:rPr lang="fa-IR" dirty="0"/>
              <a:t> </a:t>
            </a:r>
            <a:r>
              <a:rPr lang="fa-IR" dirty="0" smtClean="0"/>
              <a:t>     محدوده</a:t>
            </a:r>
          </a:p>
          <a:p>
            <a:pPr marL="0" indent="0" algn="r">
              <a:buNone/>
            </a:pPr>
            <a:r>
              <a:rPr lang="fa-IR" dirty="0"/>
              <a:t> </a:t>
            </a:r>
            <a:r>
              <a:rPr lang="fa-IR" dirty="0" smtClean="0"/>
              <a:t>          ارزش نسبت داده شده به هر مطالعه</a:t>
            </a:r>
          </a:p>
          <a:p>
            <a:pPr marL="0" indent="0" algn="r">
              <a:buNone/>
            </a:pPr>
            <a:r>
              <a:rPr lang="fa-IR" dirty="0"/>
              <a:t> </a:t>
            </a:r>
            <a:r>
              <a:rPr lang="fa-IR" dirty="0" smtClean="0"/>
              <a:t>      لوزی</a:t>
            </a:r>
          </a:p>
          <a:p>
            <a:pPr marL="0" indent="0" algn="r">
              <a:buNone/>
            </a:pPr>
            <a:r>
              <a:rPr lang="fa-IR" dirty="0"/>
              <a:t> </a:t>
            </a:r>
            <a:r>
              <a:rPr lang="fa-IR" dirty="0" smtClean="0"/>
              <a:t>          تخمین اثر کلی</a:t>
            </a:r>
            <a:endParaRPr lang="en-US" dirty="0"/>
          </a:p>
        </p:txBody>
      </p:sp>
      <p:pic>
        <p:nvPicPr>
          <p:cNvPr id="4" name="Picture 3"/>
          <p:cNvPicPr>
            <a:picLocks noChangeAspect="1"/>
          </p:cNvPicPr>
          <p:nvPr/>
        </p:nvPicPr>
        <p:blipFill>
          <a:blip r:embed="rId2"/>
          <a:stretch>
            <a:fillRect/>
          </a:stretch>
        </p:blipFill>
        <p:spPr>
          <a:xfrm>
            <a:off x="1014074" y="2171700"/>
            <a:ext cx="4584192" cy="3441192"/>
          </a:xfrm>
          <a:prstGeom prst="rect">
            <a:avLst/>
          </a:prstGeom>
        </p:spPr>
      </p:pic>
    </p:spTree>
    <p:extLst>
      <p:ext uri="{BB962C8B-B14F-4D97-AF65-F5344CB8AC3E}">
        <p14:creationId xmlns:p14="http://schemas.microsoft.com/office/powerpoint/2010/main" val="1708117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چه چیزی را نمایش می‌دهد؟</a:t>
            </a:r>
            <a:endParaRPr lang="en-US" dirty="0"/>
          </a:p>
        </p:txBody>
      </p:sp>
      <p:sp>
        <p:nvSpPr>
          <p:cNvPr id="3" name="Content Placeholder 2"/>
          <p:cNvSpPr>
            <a:spLocks noGrp="1"/>
          </p:cNvSpPr>
          <p:nvPr>
            <p:ph idx="1"/>
          </p:nvPr>
        </p:nvSpPr>
        <p:spPr/>
        <p:txBody>
          <a:bodyPr/>
          <a:lstStyle/>
          <a:p>
            <a:pPr marL="0" indent="0" algn="r">
              <a:buNone/>
            </a:pPr>
            <a:r>
              <a:rPr lang="fa-IR" dirty="0"/>
              <a:t>ضخامت خط</a:t>
            </a:r>
          </a:p>
          <a:p>
            <a:pPr marL="0" indent="0" algn="r">
              <a:buNone/>
            </a:pPr>
            <a:r>
              <a:rPr lang="fa-IR" dirty="0"/>
              <a:t> به منظور تخمین برای هر مطالعه      </a:t>
            </a:r>
            <a:r>
              <a:rPr lang="en-US" dirty="0"/>
              <a:t>(CI)</a:t>
            </a:r>
            <a:r>
              <a:rPr lang="fa-IR" dirty="0"/>
              <a:t> </a:t>
            </a:r>
            <a:r>
              <a:rPr lang="fa-IR" dirty="0" smtClean="0"/>
              <a:t>فاصله‌های </a:t>
            </a:r>
            <a:r>
              <a:rPr lang="fa-IR" dirty="0"/>
              <a:t>اطمینان </a:t>
            </a:r>
          </a:p>
          <a:p>
            <a:pPr marL="0" indent="0" algn="r">
              <a:buNone/>
            </a:pPr>
            <a:r>
              <a:rPr lang="fa-IR" dirty="0" smtClean="0"/>
              <a:t>ضخامت لوزی</a:t>
            </a:r>
          </a:p>
          <a:p>
            <a:pPr marL="0" indent="0" algn="r">
              <a:buNone/>
            </a:pPr>
            <a:r>
              <a:rPr lang="fa-IR" dirty="0" smtClean="0"/>
              <a:t>فاصله‌های اطمینان برای تخمین اثر کلی</a:t>
            </a:r>
          </a:p>
          <a:p>
            <a:pPr marL="0" indent="0" algn="r">
              <a:buNone/>
            </a:pPr>
            <a:endParaRPr lang="fa-IR" dirty="0"/>
          </a:p>
          <a:p>
            <a:pPr marL="0" indent="0" algn="r">
              <a:buNone/>
            </a:pPr>
            <a:endParaRPr lang="fa-IR" dirty="0" smtClean="0"/>
          </a:p>
          <a:p>
            <a:pPr marL="0" indent="0" algn="r">
              <a:buNone/>
            </a:pPr>
            <a:endParaRPr lang="fa-IR" dirty="0"/>
          </a:p>
          <a:p>
            <a:pPr marL="0" indent="0" algn="r">
              <a:buNone/>
            </a:pPr>
            <a:endParaRPr lang="fa-IR" dirty="0" smtClean="0"/>
          </a:p>
          <a:p>
            <a:pPr marL="0" indent="0" algn="r">
              <a:buNone/>
            </a:pPr>
            <a:endParaRPr lang="fa-IR" dirty="0" smtClean="0"/>
          </a:p>
        </p:txBody>
      </p:sp>
      <p:pic>
        <p:nvPicPr>
          <p:cNvPr id="4" name="Picture 3"/>
          <p:cNvPicPr>
            <a:picLocks noChangeAspect="1"/>
          </p:cNvPicPr>
          <p:nvPr/>
        </p:nvPicPr>
        <p:blipFill>
          <a:blip r:embed="rId2"/>
          <a:stretch>
            <a:fillRect/>
          </a:stretch>
        </p:blipFill>
        <p:spPr>
          <a:xfrm>
            <a:off x="277095" y="1744229"/>
            <a:ext cx="4584192" cy="3441192"/>
          </a:xfrm>
          <a:prstGeom prst="rect">
            <a:avLst/>
          </a:prstGeom>
        </p:spPr>
      </p:pic>
    </p:spTree>
    <p:extLst>
      <p:ext uri="{BB962C8B-B14F-4D97-AF65-F5344CB8AC3E}">
        <p14:creationId xmlns:p14="http://schemas.microsoft.com/office/powerpoint/2010/main" val="3086506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تخمین نقطه و فاصله اطمینان 95% به چه معناست؟</a:t>
            </a:r>
            <a:endParaRPr lang="en-US" dirty="0"/>
          </a:p>
        </p:txBody>
      </p:sp>
      <p:sp>
        <p:nvSpPr>
          <p:cNvPr id="3" name="Content Placeholder 2"/>
          <p:cNvSpPr>
            <a:spLocks noGrp="1"/>
          </p:cNvSpPr>
          <p:nvPr>
            <p:ph idx="1"/>
          </p:nvPr>
        </p:nvSpPr>
        <p:spPr/>
        <p:txBody>
          <a:bodyPr/>
          <a:lstStyle/>
          <a:p>
            <a:pPr marL="0" indent="0" algn="r">
              <a:buNone/>
            </a:pPr>
            <a:r>
              <a:rPr lang="fa-IR" dirty="0" smtClean="0"/>
              <a:t>تخمین نقطه</a:t>
            </a:r>
          </a:p>
          <a:p>
            <a:pPr marL="0" indent="0" algn="r">
              <a:buNone/>
            </a:pPr>
            <a:r>
              <a:rPr lang="fa-IR" dirty="0"/>
              <a:t> </a:t>
            </a:r>
            <a:r>
              <a:rPr lang="fa-IR" dirty="0" smtClean="0"/>
              <a:t>  بهترین حدس برای اثر واقعی در جمعیت</a:t>
            </a:r>
          </a:p>
          <a:p>
            <a:pPr marL="0" indent="0" algn="r">
              <a:buNone/>
            </a:pPr>
            <a:r>
              <a:rPr lang="fa-IR" dirty="0" smtClean="0"/>
              <a:t>فاصله اطمینان 95%</a:t>
            </a:r>
          </a:p>
          <a:p>
            <a:pPr marL="0" indent="0" algn="r">
              <a:buNone/>
            </a:pPr>
            <a:r>
              <a:rPr lang="fa-IR" dirty="0" smtClean="0"/>
              <a:t>95% تغییر که اثر حقیقی در جمعیت در این محدوده قرار می‌گیرند</a:t>
            </a:r>
          </a:p>
          <a:p>
            <a:pPr marL="0" indent="0" algn="r">
              <a:buNone/>
            </a:pPr>
            <a:r>
              <a:rPr lang="fa-IR" dirty="0" smtClean="0"/>
              <a:t>اگر آزمون تکرار شود، 95% تغییر که نقطه‌ی تخمین آزمون اول در آن محدوده قرار می‌گیرد</a:t>
            </a:r>
          </a:p>
          <a:p>
            <a:pPr marL="0" indent="0" algn="r">
              <a:buNone/>
            </a:pPr>
            <a:endParaRPr lang="fa-IR" dirty="0"/>
          </a:p>
          <a:p>
            <a:pPr marL="0" indent="0" algn="r">
              <a:buNone/>
            </a:pPr>
            <a:endParaRPr lang="en-US" dirty="0"/>
          </a:p>
        </p:txBody>
      </p:sp>
    </p:spTree>
    <p:extLst>
      <p:ext uri="{BB962C8B-B14F-4D97-AF65-F5344CB8AC3E}">
        <p14:creationId xmlns:p14="http://schemas.microsoft.com/office/powerpoint/2010/main" val="3179042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چه چیزی را نشان می‌دهد؟</a:t>
            </a:r>
            <a:endParaRPr lang="en-US" dirty="0"/>
          </a:p>
        </p:txBody>
      </p:sp>
      <p:sp>
        <p:nvSpPr>
          <p:cNvPr id="5" name="Text Placeholder 4"/>
          <p:cNvSpPr>
            <a:spLocks noGrp="1"/>
          </p:cNvSpPr>
          <p:nvPr>
            <p:ph type="body" idx="1"/>
          </p:nvPr>
        </p:nvSpPr>
        <p:spPr/>
        <p:txBody>
          <a:bodyPr/>
          <a:lstStyle/>
          <a:p>
            <a:endParaRPr lang="en-US"/>
          </a:p>
        </p:txBody>
      </p:sp>
      <p:sp>
        <p:nvSpPr>
          <p:cNvPr id="3" name="Content Placeholder 2"/>
          <p:cNvSpPr>
            <a:spLocks noGrp="1"/>
          </p:cNvSpPr>
          <p:nvPr>
            <p:ph sz="half" idx="2"/>
          </p:nvPr>
        </p:nvSpPr>
        <p:spPr/>
        <p:txBody>
          <a:bodyPr>
            <a:normAutofit fontScale="92500" lnSpcReduction="10000"/>
          </a:bodyPr>
          <a:lstStyle/>
          <a:p>
            <a:pPr marL="0" indent="0" algn="r">
              <a:buNone/>
            </a:pPr>
            <a:r>
              <a:rPr lang="fa-IR" smtClean="0"/>
              <a:t>نمودار جنگلی </a:t>
            </a:r>
            <a:r>
              <a:rPr lang="fa-IR" dirty="0" smtClean="0"/>
              <a:t>همچنین خلاصه داده‌های به دست آمده در هر مطالعه را فراهم می‌کند. به علاوه، ارزش هر مطالعه را نیز تعیین می‌کند؛ اندازه اثر، متد و مدلی که برای انجام </a:t>
            </a:r>
            <a:r>
              <a:rPr lang="fa-IR" dirty="0" smtClean="0"/>
              <a:t>فراتحلیل </a:t>
            </a:r>
            <a:r>
              <a:rPr lang="fa-IR" dirty="0" smtClean="0"/>
              <a:t>استفاده شده، فاصله اطمینان استفاده شده؛ تخمین اثر هر مطالعه، تخمین اثر کلی و اهمیت آماری هر پردازش. فعلا گزارشات حاکی از ناهمگونی را نادیده بگیرید. این مطلب در سخنرانی بعدی توضیح داده خواهد شد.</a:t>
            </a:r>
          </a:p>
          <a:p>
            <a:pPr marL="0" indent="0" algn="r">
              <a:buNone/>
            </a:pPr>
            <a:endParaRPr lang="en-US" dirty="0"/>
          </a:p>
        </p:txBody>
      </p:sp>
      <p:sp>
        <p:nvSpPr>
          <p:cNvPr id="6" name="Text Placeholder 5"/>
          <p:cNvSpPr>
            <a:spLocks noGrp="1"/>
          </p:cNvSpPr>
          <p:nvPr>
            <p:ph type="body" sz="quarter" idx="3"/>
          </p:nvPr>
        </p:nvSpPr>
        <p:spPr/>
        <p:txBody>
          <a:bodyPr/>
          <a:lstStyle/>
          <a:p>
            <a:endParaRPr lang="en-US"/>
          </a:p>
        </p:txBody>
      </p:sp>
      <p:sp>
        <p:nvSpPr>
          <p:cNvPr id="7" name="Content Placeholder 6"/>
          <p:cNvSpPr>
            <a:spLocks noGrp="1"/>
          </p:cNvSpPr>
          <p:nvPr>
            <p:ph sz="quarter" idx="4"/>
          </p:nvPr>
        </p:nvSpPr>
        <p:spPr/>
        <p:txBody>
          <a:bodyPr/>
          <a:lstStyle/>
          <a:p>
            <a:endParaRPr lang="en-US"/>
          </a:p>
        </p:txBody>
      </p:sp>
      <p:pic>
        <p:nvPicPr>
          <p:cNvPr id="4" name="Picture 3"/>
          <p:cNvPicPr>
            <a:picLocks noChangeAspect="1"/>
          </p:cNvPicPr>
          <p:nvPr/>
        </p:nvPicPr>
        <p:blipFill>
          <a:blip r:embed="rId2"/>
          <a:stretch>
            <a:fillRect/>
          </a:stretch>
        </p:blipFill>
        <p:spPr>
          <a:xfrm>
            <a:off x="6396998" y="2438400"/>
            <a:ext cx="4572000" cy="3429000"/>
          </a:xfrm>
          <a:prstGeom prst="rect">
            <a:avLst/>
          </a:prstGeom>
        </p:spPr>
      </p:pic>
    </p:spTree>
    <p:extLst>
      <p:ext uri="{BB962C8B-B14F-4D97-AF65-F5344CB8AC3E}">
        <p14:creationId xmlns:p14="http://schemas.microsoft.com/office/powerpoint/2010/main" val="3827071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نمودار جنگلی </a:t>
            </a:r>
            <a:r>
              <a:rPr lang="fa-IR" dirty="0" smtClean="0"/>
              <a:t>چه چیزی را نشان می‌دهد؟</a:t>
            </a:r>
            <a:endParaRPr lang="en-US" dirty="0"/>
          </a:p>
        </p:txBody>
      </p:sp>
      <p:sp>
        <p:nvSpPr>
          <p:cNvPr id="5" name="Text Placeholder 4"/>
          <p:cNvSpPr>
            <a:spLocks noGrp="1"/>
          </p:cNvSpPr>
          <p:nvPr>
            <p:ph type="body" idx="1"/>
          </p:nvPr>
        </p:nvSpPr>
        <p:spPr/>
        <p:txBody>
          <a:bodyPr/>
          <a:lstStyle/>
          <a:p>
            <a:endParaRPr lang="en-US"/>
          </a:p>
        </p:txBody>
      </p:sp>
      <p:sp>
        <p:nvSpPr>
          <p:cNvPr id="3" name="Content Placeholder 2"/>
          <p:cNvSpPr>
            <a:spLocks noGrp="1"/>
          </p:cNvSpPr>
          <p:nvPr>
            <p:ph sz="half" idx="2"/>
          </p:nvPr>
        </p:nvSpPr>
        <p:spPr>
          <a:xfrm>
            <a:off x="1371600" y="2340865"/>
            <a:ext cx="4443984" cy="3526536"/>
          </a:xfrm>
        </p:spPr>
        <p:txBody>
          <a:bodyPr>
            <a:normAutofit fontScale="92500" lnSpcReduction="10000"/>
          </a:bodyPr>
          <a:lstStyle/>
          <a:p>
            <a:pPr marL="0" indent="0" algn="r">
              <a:buNone/>
            </a:pPr>
            <a:r>
              <a:rPr lang="fa-IR" dirty="0"/>
              <a:t>به اطلاعات مهم دیگر موجود </a:t>
            </a:r>
            <a:r>
              <a:rPr lang="fa-IR"/>
              <a:t>در </a:t>
            </a:r>
            <a:r>
              <a:rPr lang="fa-IR" smtClean="0"/>
              <a:t>نمودار جنگلی </a:t>
            </a:r>
            <a:r>
              <a:rPr lang="fa-IR" dirty="0"/>
              <a:t>توجه </a:t>
            </a:r>
            <a:r>
              <a:rPr lang="fa-IR" dirty="0" smtClean="0"/>
              <a:t>کنید. یک خط عمودی وجود دارد که با ارزش 1 در نمودار نشان‌داده‌شده ارتباط دارد. این خط بی اثری است. به علاوه توجه کنید که نشان می‌دهد موارد آزمایشی در سمت چپ خط عمودی و موارد کنترل در سمت راست خط عمودی قرار دارند. اینها </a:t>
            </a:r>
            <a:r>
              <a:rPr lang="fa-IR" smtClean="0"/>
              <a:t>برچسب‌های </a:t>
            </a:r>
            <a:r>
              <a:rPr lang="fa-IR" smtClean="0"/>
              <a:t>نمودار جنگلی </a:t>
            </a:r>
            <a:r>
              <a:rPr lang="fa-IR" dirty="0" smtClean="0"/>
              <a:t>نامیده می‌شوند. این برچسب‌ها می‌توانند ویرایش شوند. قبل از اینکه یاد بگیریم چگونه برچسب‌ها را ویرایش کنیم، لازم است بدانیم اینها چه معنی‌ای می‌دهند و چه برچسب‌هایی باید استفاده شوند.</a:t>
            </a:r>
            <a:endParaRPr lang="en-US" dirty="0"/>
          </a:p>
        </p:txBody>
      </p:sp>
      <p:sp>
        <p:nvSpPr>
          <p:cNvPr id="6" name="Text Placeholder 5"/>
          <p:cNvSpPr>
            <a:spLocks noGrp="1"/>
          </p:cNvSpPr>
          <p:nvPr>
            <p:ph type="body" sz="quarter" idx="3"/>
          </p:nvPr>
        </p:nvSpPr>
        <p:spPr/>
        <p:txBody>
          <a:bodyPr/>
          <a:lstStyle/>
          <a:p>
            <a:endParaRPr lang="en-US"/>
          </a:p>
        </p:txBody>
      </p:sp>
      <p:sp>
        <p:nvSpPr>
          <p:cNvPr id="7" name="Content Placeholder 6"/>
          <p:cNvSpPr>
            <a:spLocks noGrp="1"/>
          </p:cNvSpPr>
          <p:nvPr>
            <p:ph sz="quarter" idx="4"/>
          </p:nvPr>
        </p:nvSpPr>
        <p:spPr/>
        <p:txBody>
          <a:bodyPr/>
          <a:lstStyle/>
          <a:p>
            <a:endParaRPr lang="en-US"/>
          </a:p>
        </p:txBody>
      </p:sp>
      <p:pic>
        <p:nvPicPr>
          <p:cNvPr id="4" name="Picture 3"/>
          <p:cNvPicPr>
            <a:picLocks noChangeAspect="1"/>
          </p:cNvPicPr>
          <p:nvPr/>
        </p:nvPicPr>
        <p:blipFill>
          <a:blip r:embed="rId2"/>
          <a:stretch>
            <a:fillRect/>
          </a:stretch>
        </p:blipFill>
        <p:spPr>
          <a:xfrm>
            <a:off x="6384806" y="2520238"/>
            <a:ext cx="4584192" cy="3441192"/>
          </a:xfrm>
          <a:prstGeom prst="rect">
            <a:avLst/>
          </a:prstGeom>
        </p:spPr>
      </p:pic>
    </p:spTree>
    <p:extLst>
      <p:ext uri="{BB962C8B-B14F-4D97-AF65-F5344CB8AC3E}">
        <p14:creationId xmlns:p14="http://schemas.microsoft.com/office/powerpoint/2010/main" val="8078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219</TotalTime>
  <Words>1751</Words>
  <Application>Microsoft Office PowerPoint</Application>
  <PresentationFormat>Widescreen</PresentationFormat>
  <Paragraphs>165</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Franklin Gothic Book</vt:lpstr>
      <vt:lpstr>Tahoma</vt:lpstr>
      <vt:lpstr>Crop</vt:lpstr>
      <vt:lpstr>توضیح نمودار جنگلی- قسمت اول</vt:lpstr>
      <vt:lpstr>اهداف</vt:lpstr>
      <vt:lpstr>نمودار جنگلی چیست؟</vt:lpstr>
      <vt:lpstr>نمودار جنگلی چه چیزی را نشان می‌دهد؟</vt:lpstr>
      <vt:lpstr>نمودار جنگلی چه چیزی را نمایش می‌دهد؟</vt:lpstr>
      <vt:lpstr>نمودار جنگلی چه چیزی را نمایش می‌دهد؟</vt:lpstr>
      <vt:lpstr>تخمین نقطه و فاصله اطمینان 95% به چه معناست؟</vt:lpstr>
      <vt:lpstr>نمودار جنگلی چه چیزی را نشان می‌دهد؟</vt:lpstr>
      <vt:lpstr>نمودار جنگلی چه چیزی را نشان می‌دهد؟</vt:lpstr>
      <vt:lpstr>اندازه‌های اثر</vt:lpstr>
      <vt:lpstr>ضرایب</vt:lpstr>
      <vt:lpstr>ضرایب پیشامدهای بد ( مرگ و میر)</vt:lpstr>
      <vt:lpstr>ضرایب پیشامدهای بد ( مرگ و میر)</vt:lpstr>
      <vt:lpstr>ضرایب پیشامدهای بد (مرگ و میر)</vt:lpstr>
      <vt:lpstr>ضرایب پیشامدهای بد (مرگ و میر)</vt:lpstr>
      <vt:lpstr>ضرایب پشامد بد (مرگ و میر)</vt:lpstr>
      <vt:lpstr>ضرایب پیشامد خوب (بازگشت زودهنگام به فعالیت)</vt:lpstr>
      <vt:lpstr>ضرایب</vt:lpstr>
      <vt:lpstr>تفاوت‌ها</vt:lpstr>
      <vt:lpstr>تفاوت‌ها</vt:lpstr>
      <vt:lpstr>ساخت نمودار جنگلی</vt:lpstr>
      <vt:lpstr>ساخت نمودار جنگلی</vt:lpstr>
      <vt:lpstr>تغییر جزئیات در نمودار جنگلی </vt:lpstr>
      <vt:lpstr>تغییر جزئیات در نمودار جنگلی</vt:lpstr>
      <vt:lpstr>نمودار جنگلی باید چه شکلی باشد؟</vt:lpstr>
      <vt:lpstr>چه زمان نباید از نمودار جنگلی استفاده کرد؟</vt:lpstr>
      <vt:lpstr>خلاصه</vt:lpstr>
      <vt:lpstr>تمرین 1-4</vt:lpstr>
      <vt:lpstr>تمرین 4-2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توضیح نمودار جنگلی- قسمت اول</dc:title>
  <dc:creator>kamane</dc:creator>
  <cp:lastModifiedBy>Savalanrc</cp:lastModifiedBy>
  <cp:revision>22</cp:revision>
  <dcterms:created xsi:type="dcterms:W3CDTF">2016-10-15T04:34:04Z</dcterms:created>
  <dcterms:modified xsi:type="dcterms:W3CDTF">2016-10-14T17:06:30Z</dcterms:modified>
</cp:coreProperties>
</file>